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 id="2147484331" r:id="rId6"/>
    <p:sldMasterId id="2147484363" r:id="rId7"/>
    <p:sldMasterId id="2147484427" r:id="rId8"/>
    <p:sldMasterId id="2147484452" r:id="rId9"/>
    <p:sldMasterId id="2147484499" r:id="rId10"/>
    <p:sldMasterId id="2147484548" r:id="rId11"/>
  </p:sldMasterIdLst>
  <p:notesMasterIdLst>
    <p:notesMasterId r:id="rId28"/>
  </p:notesMasterIdLst>
  <p:handoutMasterIdLst>
    <p:handoutMasterId r:id="rId29"/>
  </p:handoutMasterIdLst>
  <p:sldIdLst>
    <p:sldId id="1387" r:id="rId12"/>
    <p:sldId id="1493" r:id="rId13"/>
    <p:sldId id="1469" r:id="rId14"/>
    <p:sldId id="1450" r:id="rId15"/>
    <p:sldId id="1475" r:id="rId16"/>
    <p:sldId id="1476" r:id="rId17"/>
    <p:sldId id="1401" r:id="rId18"/>
    <p:sldId id="1513" r:id="rId19"/>
    <p:sldId id="1512" r:id="rId20"/>
    <p:sldId id="1515" r:id="rId21"/>
    <p:sldId id="1518" r:id="rId22"/>
    <p:sldId id="1519" r:id="rId23"/>
    <p:sldId id="1520" r:id="rId24"/>
    <p:sldId id="1516" r:id="rId25"/>
    <p:sldId id="1517" r:id="rId26"/>
    <p:sldId id="143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72C6"/>
    <a:srgbClr val="111111"/>
    <a:srgbClr val="000000"/>
    <a:srgbClr val="FFFFFF"/>
    <a:srgbClr val="525252"/>
    <a:srgbClr val="EAEAEA"/>
    <a:srgbClr val="E81123"/>
    <a:srgbClr val="0078D7"/>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5292" autoAdjust="0"/>
  </p:normalViewPr>
  <p:slideViewPr>
    <p:cSldViewPr snapToGrid="0">
      <p:cViewPr varScale="1">
        <p:scale>
          <a:sx n="117" d="100"/>
          <a:sy n="117" d="100"/>
        </p:scale>
        <p:origin x="56" y="92"/>
      </p:cViewPr>
      <p:guideLst/>
    </p:cSldViewPr>
  </p:slideViewPr>
  <p:outlineViewPr>
    <p:cViewPr>
      <p:scale>
        <a:sx n="33" d="100"/>
        <a:sy n="33" d="100"/>
      </p:scale>
      <p:origin x="0" y="-5972"/>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51" d="100"/>
          <a:sy n="51" d="100"/>
        </p:scale>
        <p:origin x="203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11/14/2016 8:53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11/14/2016 8:51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bb558973.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msdn.microsoft.com/en-us/library/dd78763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msdn.microsoft.com/en-us/library/ms181709.aspx" TargetMode="External"/><Relationship Id="rId3" Type="http://schemas.openxmlformats.org/officeDocument/2006/relationships/hyperlink" Target="http://msdn.microsoft.com/en-us/library/3z0aeatx.aspx#feedback" TargetMode="External"/><Relationship Id="rId7" Type="http://schemas.openxmlformats.org/officeDocument/2006/relationships/hyperlink" Target="http://msdn.microsoft.com/en-us/library/dd264876.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msdn.microsoft.com/en-us/library/ms182068.aspx" TargetMode="External"/><Relationship Id="rId5" Type="http://schemas.openxmlformats.org/officeDocument/2006/relationships/hyperlink" Target="http://msdn.microsoft.com/en-us/library/dd264996.aspx" TargetMode="External"/><Relationship Id="rId4" Type="http://schemas.openxmlformats.org/officeDocument/2006/relationships/hyperlink" Target="http://msdn.microsoft.com/en-us/library/dd547175.aspx"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9481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club –</a:t>
            </a:r>
            <a:r>
              <a:rPr lang="en-US" baseline="0" dirty="0"/>
              <a:t> </a:t>
            </a:r>
            <a:r>
              <a:rPr lang="en-US" baseline="0" dirty="0" err="1"/>
              <a:t>intellitrace</a:t>
            </a:r>
            <a:r>
              <a:rPr lang="en-US" baseline="0" dirty="0"/>
              <a:t> – works on anything </a:t>
            </a:r>
            <a:r>
              <a:rPr lang="en-US" baseline="0" dirty="0" err="1"/>
              <a:t>.net</a:t>
            </a:r>
            <a:endParaRPr lang="en-US" baseline="0" dirty="0"/>
          </a:p>
          <a:p>
            <a:r>
              <a:rPr lang="en-US" baseline="0" dirty="0"/>
              <a:t>Taxation – </a:t>
            </a:r>
            <a:r>
              <a:rPr lang="en-US" baseline="0" dirty="0" err="1"/>
              <a:t>intellitest</a:t>
            </a:r>
            <a:r>
              <a:rPr lang="en-US" baseline="0" dirty="0"/>
              <a:t> and code maps</a:t>
            </a:r>
            <a:endParaRPr lang="en-US" dirty="0"/>
          </a:p>
          <a:p>
            <a:endParaRPr lang="en-US" dirty="0"/>
          </a:p>
          <a:p>
            <a:r>
              <a:rPr lang="en-US" dirty="0"/>
              <a:t>Sonar </a:t>
            </a:r>
            <a:r>
              <a:rPr lang="en-US" dirty="0" err="1"/>
              <a:t>qube</a:t>
            </a:r>
            <a:r>
              <a:rPr lang="en-US" baseline="0" dirty="0"/>
              <a:t> – </a:t>
            </a:r>
            <a:r>
              <a:rPr lang="en-US" baseline="0" dirty="0" err="1"/>
              <a:t>vstsdemo</a:t>
            </a:r>
            <a:r>
              <a:rPr lang="en-US" baseline="0" dirty="0"/>
              <a:t> – my shuttle 2 – </a:t>
            </a:r>
            <a:r>
              <a:rPr lang="en-US" baseline="0" dirty="0" err="1"/>
              <a:t>myshuttle</a:t>
            </a:r>
            <a:r>
              <a:rPr lang="en-US" baseline="0" dirty="0"/>
              <a:t> ci</a:t>
            </a:r>
          </a:p>
          <a:p>
            <a:r>
              <a:rPr lang="en-US" dirty="0"/>
              <a:t>https://sonarqube.com/, click rules</a:t>
            </a:r>
          </a:p>
          <a:p>
            <a:endParaRPr lang="en-US" dirty="0"/>
          </a:p>
          <a:p>
            <a:r>
              <a:rPr lang="en-US" dirty="0"/>
              <a:t>Package</a:t>
            </a:r>
            <a:r>
              <a:rPr lang="en-US" baseline="0" dirty="0"/>
              <a:t> manager – parts unlimited – build – surreal engine – show feeds</a:t>
            </a:r>
          </a:p>
          <a:p>
            <a:r>
              <a:rPr lang="en-US" baseline="0" dirty="0"/>
              <a:t>Continuous integration – click on </a:t>
            </a:r>
            <a:r>
              <a:rPr lang="en-US" baseline="0" dirty="0" err="1"/>
              <a:t>triggersin</a:t>
            </a:r>
            <a:r>
              <a:rPr lang="en-US" baseline="0" dirty="0"/>
              <a:t> a build</a:t>
            </a:r>
          </a:p>
          <a:p>
            <a:endParaRPr lang="en-US" baseline="0" dirty="0"/>
          </a:p>
          <a:p>
            <a:r>
              <a:rPr lang="en-US" baseline="0" dirty="0"/>
              <a:t>Continuous deployment – parts unlimited</a:t>
            </a:r>
          </a:p>
          <a:p>
            <a:r>
              <a:rPr lang="en-US" baseline="0" dirty="0"/>
              <a:t>http://partsunlimited.azurewebsites.net/</a:t>
            </a:r>
          </a:p>
          <a:p>
            <a:r>
              <a:rPr lang="en-US" baseline="0" dirty="0"/>
              <a:t>Show deployment slots</a:t>
            </a:r>
          </a:p>
          <a:p>
            <a:r>
              <a:rPr lang="en-US" baseline="0" dirty="0" err="1"/>
              <a:t>Azurejut</a:t>
            </a:r>
            <a:r>
              <a:rPr lang="en-US" baseline="0" dirty="0"/>
              <a:t> – </a:t>
            </a:r>
            <a:r>
              <a:rPr lang="en-US" baseline="0" dirty="0" err="1"/>
              <a:t>dupont</a:t>
            </a:r>
            <a:r>
              <a:rPr lang="en-US" baseline="0" dirty="0"/>
              <a:t> welcome - </a:t>
            </a:r>
          </a:p>
          <a:p>
            <a:endParaRPr lang="en-US" baseline="0" dirty="0"/>
          </a:p>
          <a:p>
            <a:r>
              <a:rPr lang="en-US" baseline="0" dirty="0"/>
              <a:t>Release – show Aramark </a:t>
            </a:r>
            <a:r>
              <a:rPr lang="en-US" baseline="0" dirty="0" err="1"/>
              <a:t>azurejt</a:t>
            </a:r>
            <a:endParaRPr lang="en-US" baseline="0" dirty="0"/>
          </a:p>
          <a:p>
            <a:endParaRPr lang="en-US" baseline="0" dirty="0"/>
          </a:p>
          <a:p>
            <a:r>
              <a:rPr lang="en-US" baseline="0" dirty="0"/>
              <a:t>IAC – show </a:t>
            </a:r>
            <a:r>
              <a:rPr lang="en-US" baseline="0" dirty="0" err="1"/>
              <a:t>github</a:t>
            </a:r>
            <a:r>
              <a:rPr lang="en-US" baseline="0" dirty="0"/>
              <a:t> repo</a:t>
            </a:r>
          </a:p>
          <a:p>
            <a:r>
              <a:rPr lang="en-US" baseline="0" dirty="0"/>
              <a:t>Show create a new resource</a:t>
            </a:r>
          </a:p>
          <a:p>
            <a:r>
              <a:rPr lang="en-US" baseline="0" dirty="0"/>
              <a:t>https://github.com/Azure/azure-quickstart-templates</a:t>
            </a:r>
          </a:p>
          <a:p>
            <a:endParaRPr lang="en-US" baseline="0" dirty="0"/>
          </a:p>
          <a:p>
            <a:r>
              <a:rPr lang="en-US" baseline="0" dirty="0"/>
              <a:t>Dev test labs – </a:t>
            </a:r>
            <a:r>
              <a:rPr lang="en-US" baseline="0" dirty="0" err="1"/>
              <a:t>en</a:t>
            </a:r>
            <a:r>
              <a:rPr lang="en-US" baseline="0" dirty="0"/>
              <a:t> portal</a:t>
            </a:r>
          </a:p>
          <a:p>
            <a:endParaRPr lang="en-US" baseline="0" dirty="0"/>
          </a:p>
          <a:p>
            <a:r>
              <a:rPr lang="en-US" baseline="0" dirty="0"/>
              <a:t>Monitor and </a:t>
            </a:r>
            <a:r>
              <a:rPr lang="en-US" baseline="0" dirty="0" err="1"/>
              <a:t>analytiz</a:t>
            </a:r>
            <a:r>
              <a:rPr lang="en-US" baseline="0" dirty="0"/>
              <a:t> – so java portal or </a:t>
            </a:r>
            <a:r>
              <a:rPr lang="en-US" baseline="0" dirty="0" err="1"/>
              <a:t>farkacam</a:t>
            </a:r>
            <a:r>
              <a:rPr lang="en-US" baseline="0" dirty="0"/>
              <a:t> on my portal</a:t>
            </a:r>
            <a:endParaRPr lang="en-US" dirty="0"/>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4976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 Team Foundation Build (</a:t>
            </a:r>
            <a:r>
              <a:rPr lang="en-US" sz="900" b="0" i="0" kern="1200" dirty="0" err="1">
                <a:solidFill>
                  <a:schemeClr val="tx1"/>
                </a:solidFill>
                <a:effectLst/>
                <a:latin typeface="Segoe UI Light" pitchFamily="34" charset="0"/>
                <a:ea typeface="+mn-ea"/>
                <a:cs typeface="+mn-cs"/>
              </a:rPr>
              <a:t>TFBuild</a:t>
            </a:r>
            <a:r>
              <a:rPr lang="en-US" sz="900" b="0" i="0" kern="1200" dirty="0">
                <a:solidFill>
                  <a:schemeClr val="tx1"/>
                </a:solidFill>
                <a:effectLst/>
                <a:latin typeface="Segoe UI Light" pitchFamily="34" charset="0"/>
                <a:ea typeface="+mn-ea"/>
                <a:cs typeface="+mn-cs"/>
              </a:rPr>
              <a:t>), you can create and manage build processes that automatically compile and test your applications, and perform other important functions. You can use your build system to support a strategy of </a:t>
            </a:r>
            <a:r>
              <a:rPr lang="en-US" sz="900" b="0" i="0" u="none" strike="noStrike" kern="1200" dirty="0">
                <a:solidFill>
                  <a:schemeClr val="tx1"/>
                </a:solidFill>
                <a:effectLst/>
                <a:latin typeface="Segoe UI Light" pitchFamily="34" charset="0"/>
                <a:ea typeface="+mn-ea"/>
                <a:cs typeface="+mn-cs"/>
                <a:hlinkClick r:id="rId3"/>
              </a:rPr>
              <a:t>continuous integration</a:t>
            </a:r>
            <a:r>
              <a:rPr lang="en-US" sz="900" b="0" i="0" kern="1200" dirty="0">
                <a:solidFill>
                  <a:schemeClr val="tx1"/>
                </a:solidFill>
                <a:effectLst/>
                <a:latin typeface="Segoe UI Light" pitchFamily="34" charset="0"/>
                <a:ea typeface="+mn-ea"/>
                <a:cs typeface="+mn-cs"/>
              </a:rPr>
              <a:t> or put even more rigorous quality checks in place </a:t>
            </a:r>
            <a:r>
              <a:rPr lang="en-US" sz="900" b="0" i="0" kern="1200" dirty="0" err="1">
                <a:solidFill>
                  <a:schemeClr val="tx1"/>
                </a:solidFill>
                <a:effectLst/>
                <a:latin typeface="Segoe UI Light" pitchFamily="34" charset="0"/>
                <a:ea typeface="+mn-ea"/>
                <a:cs typeface="+mn-cs"/>
              </a:rPr>
              <a:t>that</a:t>
            </a:r>
            <a:r>
              <a:rPr lang="en-US" sz="900" b="0" i="0" u="none" strike="noStrike" kern="1200" dirty="0" err="1">
                <a:solidFill>
                  <a:schemeClr val="tx1"/>
                </a:solidFill>
                <a:effectLst/>
                <a:latin typeface="Segoe UI Light" pitchFamily="34" charset="0"/>
                <a:ea typeface="+mn-ea"/>
                <a:cs typeface="+mn-cs"/>
                <a:hlinkClick r:id="rId4"/>
              </a:rPr>
              <a:t>prevent</a:t>
            </a:r>
            <a:r>
              <a:rPr lang="en-US" sz="900" b="0" i="0" u="none" strike="noStrike" kern="1200" dirty="0">
                <a:solidFill>
                  <a:schemeClr val="tx1"/>
                </a:solidFill>
                <a:effectLst/>
                <a:latin typeface="Segoe UI Light" pitchFamily="34" charset="0"/>
                <a:ea typeface="+mn-ea"/>
                <a:cs typeface="+mn-cs"/>
                <a:hlinkClick r:id="rId4"/>
              </a:rPr>
              <a:t> bad quality code from “breaking the build.”</a:t>
            </a:r>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http://msdn.microsoft.com/en-us/library/ms181709.aspx</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96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https://msdn.microsoft.com/Library/vs/alm/Build/feature-overview</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 matter what tools you use. In whatever language you prefer. Team Foundation Build (</a:t>
            </a:r>
            <a:r>
              <a:rPr lang="en-US" sz="900" b="0" i="0" kern="1200" dirty="0" err="1">
                <a:solidFill>
                  <a:schemeClr val="tx1"/>
                </a:solidFill>
                <a:effectLst/>
                <a:latin typeface="Segoe UI Light" pitchFamily="34" charset="0"/>
                <a:ea typeface="+mn-ea"/>
                <a:cs typeface="+mn-cs"/>
              </a:rPr>
              <a:t>TFBuild</a:t>
            </a:r>
            <a:r>
              <a:rPr lang="en-US" sz="900" b="0" i="0" kern="1200" dirty="0">
                <a:solidFill>
                  <a:schemeClr val="tx1"/>
                </a:solidFill>
                <a:effectLst/>
                <a:latin typeface="Segoe UI Light" pitchFamily="34" charset="0"/>
                <a:ea typeface="+mn-ea"/>
                <a:cs typeface="+mn-cs"/>
              </a:rPr>
              <a:t>) 2015 builds your app, your way, for your platforms. Just open your web browser to tell us how you want it done.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Preview the next generation of Team Build</a:t>
            </a:r>
          </a:p>
          <a:p>
            <a:r>
              <a:rPr lang="en-US" sz="900" b="0" i="0" kern="1200" dirty="0">
                <a:solidFill>
                  <a:schemeClr val="tx1"/>
                </a:solidFill>
                <a:effectLst/>
                <a:latin typeface="Segoe UI Light" pitchFamily="34" charset="0"/>
                <a:ea typeface="+mn-ea"/>
                <a:cs typeface="+mn-cs"/>
              </a:rPr>
              <a:t>An early preview of the next generation of Team Build is included in this RC. What does this mean for your existing investments in Team Build? Moving forward from this release, the build automation features that shipped in TFS 2010, 2012, 2013 and Visual Studio Online based on the Windows Workflow engine will be referred to as XAML Builds. TFS 2015 and Visual Studio Online will continue to support the XAML Build templates and controllers. This means that when you upgrade your on-premises servers, everything will continue to work just as it does today. The two build systems run side by side and do not interfere with each other.</a:t>
            </a:r>
          </a:p>
          <a:p>
            <a:r>
              <a:rPr lang="en-US" sz="900" b="0" i="0" kern="1200" dirty="0">
                <a:solidFill>
                  <a:schemeClr val="tx1"/>
                </a:solidFill>
                <a:effectLst/>
                <a:latin typeface="Segoe UI Light" pitchFamily="34" charset="0"/>
                <a:ea typeface="+mn-ea"/>
                <a:cs typeface="+mn-cs"/>
              </a:rPr>
              <a:t>Here are some of the highlights of this new build system:</a:t>
            </a:r>
          </a:p>
          <a:p>
            <a:r>
              <a:rPr lang="en-US" sz="900" b="1" i="0" kern="1200" dirty="0">
                <a:solidFill>
                  <a:schemeClr val="tx1"/>
                </a:solidFill>
                <a:effectLst/>
                <a:latin typeface="Segoe UI Light" pitchFamily="34" charset="0"/>
                <a:ea typeface="+mn-ea"/>
                <a:cs typeface="+mn-cs"/>
              </a:rPr>
              <a:t>Easy customization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 need to ramp up on a platform specific build DSL. You can simply pick from a selection of build steps and set a few properties. You will have the ability to create your own tasks or import tasks from the community. These tasks will be instantly available for your users.</a:t>
            </a:r>
          </a:p>
          <a:p>
            <a:r>
              <a:rPr lang="en-US" sz="900" b="0" i="0" kern="1200" dirty="0">
                <a:solidFill>
                  <a:schemeClr val="tx1"/>
                </a:solidFill>
                <a:effectLst/>
                <a:latin typeface="Segoe UI Light" pitchFamily="34" charset="0"/>
                <a:ea typeface="+mn-ea"/>
                <a:cs typeface="+mn-cs"/>
              </a:rPr>
              <a:t>Code review policies can be used to set a minimum number of reviewers for pull requests, or even require specific users to review changes made to specific portions of your codebase.</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705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https://msdn.microsoft.com/Library/vs/alm/Build/feature-overview</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 matter what tools you use. In whatever language you prefer. Team Foundation Build (</a:t>
            </a:r>
            <a:r>
              <a:rPr lang="en-US" sz="900" b="0" i="0" kern="1200" dirty="0" err="1">
                <a:solidFill>
                  <a:schemeClr val="tx1"/>
                </a:solidFill>
                <a:effectLst/>
                <a:latin typeface="Segoe UI Light" pitchFamily="34" charset="0"/>
                <a:ea typeface="+mn-ea"/>
                <a:cs typeface="+mn-cs"/>
              </a:rPr>
              <a:t>TFBuild</a:t>
            </a:r>
            <a:r>
              <a:rPr lang="en-US" sz="900" b="0" i="0" kern="1200" dirty="0">
                <a:solidFill>
                  <a:schemeClr val="tx1"/>
                </a:solidFill>
                <a:effectLst/>
                <a:latin typeface="Segoe UI Light" pitchFamily="34" charset="0"/>
                <a:ea typeface="+mn-ea"/>
                <a:cs typeface="+mn-cs"/>
              </a:rPr>
              <a:t>) 2015 builds your app, your way, for your platforms. Just open your web browser to tell us how you want it done.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Preview the next generation of Team Build</a:t>
            </a:r>
          </a:p>
          <a:p>
            <a:r>
              <a:rPr lang="en-US" sz="900" b="0" i="0" kern="1200" dirty="0">
                <a:solidFill>
                  <a:schemeClr val="tx1"/>
                </a:solidFill>
                <a:effectLst/>
                <a:latin typeface="Segoe UI Light" pitchFamily="34" charset="0"/>
                <a:ea typeface="+mn-ea"/>
                <a:cs typeface="+mn-cs"/>
              </a:rPr>
              <a:t>An early preview of the next generation of Team Build is included in this RC. What does this mean for your existing investments in Team Build? Moving forward from this release, the build automation features that shipped in TFS 2010, 2012, 2013 and Visual Studio Online based on the Windows Workflow engine will be referred to as XAML Builds. TFS 2015 and Visual Studio Online will continue to support the XAML Build templates and controllers. This means that when you upgrade your on-premises servers, everything will continue to work just as it does today. The two build systems run side by side and do not interfere with each other.</a:t>
            </a:r>
          </a:p>
          <a:p>
            <a:r>
              <a:rPr lang="en-US" sz="900" b="0" i="0" kern="1200" dirty="0">
                <a:solidFill>
                  <a:schemeClr val="tx1"/>
                </a:solidFill>
                <a:effectLst/>
                <a:latin typeface="Segoe UI Light" pitchFamily="34" charset="0"/>
                <a:ea typeface="+mn-ea"/>
                <a:cs typeface="+mn-cs"/>
              </a:rPr>
              <a:t>Here are some of the highlights of this new build system:</a:t>
            </a:r>
          </a:p>
          <a:p>
            <a:r>
              <a:rPr lang="en-US" sz="900" b="1" i="0" kern="1200" dirty="0">
                <a:solidFill>
                  <a:schemeClr val="tx1"/>
                </a:solidFill>
                <a:effectLst/>
                <a:latin typeface="Segoe UI Light" pitchFamily="34" charset="0"/>
                <a:ea typeface="+mn-ea"/>
                <a:cs typeface="+mn-cs"/>
              </a:rPr>
              <a:t>Easy customization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 need to ramp up on a platform specific build DSL. You can simply pick from a selection of build steps and set a few properties. You will have the ability to create your own tasks or import tasks from the community. These tasks will be instantly available for your users.</a:t>
            </a:r>
          </a:p>
          <a:p>
            <a:r>
              <a:rPr lang="en-US" sz="900" b="0" i="0" kern="1200" dirty="0">
                <a:solidFill>
                  <a:schemeClr val="tx1"/>
                </a:solidFill>
                <a:effectLst/>
                <a:latin typeface="Segoe UI Light" pitchFamily="34" charset="0"/>
                <a:ea typeface="+mn-ea"/>
                <a:cs typeface="+mn-cs"/>
              </a:rPr>
              <a:t>Code review policies can be used to set a minimum number of reviewers for pull requests, or even require specific users to review changes made to specific portions of your codebase.</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3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PREM        Implement review processes to ensure quality.</a:t>
            </a:r>
          </a:p>
          <a:p>
            <a:r>
              <a:rPr lang="en-US" sz="900" kern="1200" dirty="0">
                <a:solidFill>
                  <a:schemeClr val="tx1"/>
                </a:solidFill>
                <a:effectLst/>
                <a:latin typeface="Segoe UI Light" pitchFamily="34" charset="0"/>
                <a:ea typeface="+mn-ea"/>
                <a:cs typeface="+mn-cs"/>
              </a:rPr>
              <a:t>Enhanced code-review workflows facilitate collaboration among your developers, providing a rich environment to review the code and propose changes.</a:t>
            </a:r>
          </a:p>
          <a:p>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26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Ensure high-quality code with built-in tools.</a:t>
            </a:r>
          </a:p>
          <a:p>
            <a:r>
              <a:rPr lang="en-US" sz="900" kern="1200" dirty="0">
                <a:solidFill>
                  <a:schemeClr val="tx1"/>
                </a:solidFill>
                <a:effectLst/>
                <a:latin typeface="Segoe UI Light" pitchFamily="34" charset="0"/>
                <a:ea typeface="+mn-ea"/>
                <a:cs typeface="+mn-cs"/>
              </a:rPr>
              <a:t>Help ensure best practices are met for different teams and providers by using static analysis, code metrics, code coverage, profiling, and code-clone detection, now with additional support for SharePoint and C++ development.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Code Analysis for Managed Code Overview</a:t>
            </a:r>
          </a:p>
          <a:p>
            <a:r>
              <a:rPr lang="en-US" sz="900" b="1" i="0" kern="1200" dirty="0">
                <a:solidFill>
                  <a:schemeClr val="tx1"/>
                </a:solidFill>
                <a:effectLst/>
                <a:latin typeface="Segoe UI Light" pitchFamily="34" charset="0"/>
                <a:ea typeface="+mn-ea"/>
                <a:cs typeface="+mn-cs"/>
              </a:rPr>
              <a:t>Visual Studio 2013</a:t>
            </a:r>
            <a:endParaRPr lang="en-US" sz="900" b="0" i="0"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Other Versions</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topic has not yet been rated - </a:t>
            </a:r>
            <a:r>
              <a:rPr lang="en-US" sz="900" b="0" i="0" u="none" strike="noStrike" kern="1200" dirty="0">
                <a:solidFill>
                  <a:schemeClr val="tx1"/>
                </a:solidFill>
                <a:effectLst/>
                <a:latin typeface="Segoe UI Light" pitchFamily="34" charset="0"/>
                <a:ea typeface="+mn-ea"/>
                <a:cs typeface="+mn-cs"/>
                <a:hlinkClick r:id="rId3" tooltip="Rate this topic"/>
              </a:rPr>
              <a:t>Rate this topic</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documentation is for preview only, and is subject to change in later releases. Blank topics are included as placeholders.]</a:t>
            </a:r>
          </a:p>
          <a:p>
            <a:r>
              <a:rPr lang="en-US" sz="900" b="0" i="0" kern="1200" dirty="0">
                <a:solidFill>
                  <a:schemeClr val="tx1"/>
                </a:solidFill>
                <a:effectLst/>
                <a:latin typeface="Segoe UI Light" pitchFamily="34" charset="0"/>
                <a:ea typeface="+mn-ea"/>
                <a:cs typeface="+mn-cs"/>
              </a:rPr>
              <a:t>Code analysis for managed code analyzes managed assemblies and reports information about the assemblies, such as violations of the programming and design rules set forth in the Microsoft .NET Framework Design Guidelines.</a:t>
            </a:r>
          </a:p>
          <a:p>
            <a:r>
              <a:rPr lang="en-US" sz="900" b="0" i="0" kern="1200" dirty="0">
                <a:solidFill>
                  <a:schemeClr val="tx1"/>
                </a:solidFill>
                <a:effectLst/>
                <a:latin typeface="Segoe UI Light" pitchFamily="34" charset="0"/>
                <a:ea typeface="+mn-ea"/>
                <a:cs typeface="+mn-cs"/>
              </a:rPr>
              <a:t>The analysis tool represents the checks it performs during an analysis as warning messages. Warning messages identify any relevant programming and design issues and, when it is possible, supply information about how to fix the problem.</a:t>
            </a:r>
          </a:p>
          <a:p>
            <a:r>
              <a:rPr lang="en-US" sz="900" b="0" i="0" u="none" strike="noStrike" kern="1200" dirty="0">
                <a:solidFill>
                  <a:schemeClr val="tx1"/>
                </a:solidFill>
                <a:effectLst/>
                <a:latin typeface="Segoe UI Light" pitchFamily="34" charset="0"/>
                <a:ea typeface="+mn-ea"/>
                <a:cs typeface="+mn-cs"/>
              </a:rPr>
              <a:t>IDE (integrated development environment) Integration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a developer, you can run code analysis on your project automatically or you can run it manually.</a:t>
            </a:r>
          </a:p>
          <a:p>
            <a:r>
              <a:rPr lang="en-US" sz="900" b="0" i="0" kern="1200" dirty="0">
                <a:solidFill>
                  <a:schemeClr val="tx1"/>
                </a:solidFill>
                <a:effectLst/>
                <a:latin typeface="Segoe UI Light" pitchFamily="34" charset="0"/>
                <a:ea typeface="+mn-ea"/>
                <a:cs typeface="+mn-cs"/>
              </a:rPr>
              <a:t>To run code analysis each time that you build a project, you select </a:t>
            </a:r>
            <a:r>
              <a:rPr lang="en-US" sz="900" b="1" i="0" kern="1200" dirty="0">
                <a:solidFill>
                  <a:schemeClr val="tx1"/>
                </a:solidFill>
                <a:effectLst/>
                <a:latin typeface="Segoe UI Light" pitchFamily="34" charset="0"/>
                <a:ea typeface="+mn-ea"/>
                <a:cs typeface="+mn-cs"/>
              </a:rPr>
              <a:t>Enable Code Analysis on Build (defines CODE_ANALYSIS constant)</a:t>
            </a:r>
            <a:r>
              <a:rPr lang="en-US" sz="900" b="0" i="0" kern="1200" dirty="0">
                <a:solidFill>
                  <a:schemeClr val="tx1"/>
                </a:solidFill>
                <a:effectLst/>
                <a:latin typeface="Segoe UI Light" pitchFamily="34" charset="0"/>
                <a:ea typeface="+mn-ea"/>
                <a:cs typeface="+mn-cs"/>
              </a:rPr>
              <a:t> on the project's Property Page. For more information, see </a:t>
            </a:r>
            <a:r>
              <a:rPr lang="en-US" sz="900" b="0" i="0" u="none" strike="noStrike" kern="1200" dirty="0">
                <a:solidFill>
                  <a:schemeClr val="tx1"/>
                </a:solidFill>
                <a:effectLst/>
                <a:latin typeface="Segoe UI Light" pitchFamily="34" charset="0"/>
                <a:ea typeface="+mn-ea"/>
                <a:cs typeface="+mn-cs"/>
                <a:hlinkClick r:id="rId4"/>
              </a:rPr>
              <a:t>How to: Enable and Disable Automatic Code Analysis for Managed Code</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To run code analysis manually on a project, on the </a:t>
            </a:r>
            <a:r>
              <a:rPr lang="en-US" sz="900" b="1" i="0" kern="1200" dirty="0">
                <a:solidFill>
                  <a:schemeClr val="tx1"/>
                </a:solidFill>
                <a:effectLst/>
                <a:latin typeface="Segoe UI Light" pitchFamily="34" charset="0"/>
                <a:ea typeface="+mn-ea"/>
                <a:cs typeface="+mn-cs"/>
              </a:rPr>
              <a:t>Analyze</a:t>
            </a:r>
            <a:r>
              <a:rPr lang="en-US" sz="900" b="0" i="0" kern="1200" dirty="0">
                <a:solidFill>
                  <a:schemeClr val="tx1"/>
                </a:solidFill>
                <a:effectLst/>
                <a:latin typeface="Segoe UI Light" pitchFamily="34" charset="0"/>
                <a:ea typeface="+mn-ea"/>
                <a:cs typeface="+mn-cs"/>
              </a:rPr>
              <a:t> menu, click </a:t>
            </a:r>
            <a:r>
              <a:rPr lang="en-US" sz="900" b="1" i="0" kern="1200" dirty="0">
                <a:solidFill>
                  <a:schemeClr val="tx1"/>
                </a:solidFill>
                <a:effectLst/>
                <a:latin typeface="Segoe UI Light" pitchFamily="34" charset="0"/>
                <a:ea typeface="+mn-ea"/>
                <a:cs typeface="+mn-cs"/>
              </a:rPr>
              <a:t>Run Code Analysis on</a:t>
            </a:r>
            <a:r>
              <a:rPr lang="en-US" sz="900" b="0" i="0" kern="1200" dirty="0">
                <a:solidFill>
                  <a:schemeClr val="tx1"/>
                </a:solidFill>
                <a:effectLst/>
                <a:latin typeface="Segoe UI Light" pitchFamily="34" charset="0"/>
                <a:ea typeface="+mn-ea"/>
                <a:cs typeface="+mn-cs"/>
              </a:rPr>
              <a:t> </a:t>
            </a:r>
            <a:r>
              <a:rPr lang="en-US" sz="900" b="0" i="1" kern="1200" dirty="0" err="1">
                <a:solidFill>
                  <a:schemeClr val="tx1"/>
                </a:solidFill>
                <a:effectLst/>
                <a:latin typeface="Segoe UI Light" pitchFamily="34" charset="0"/>
                <a:ea typeface="+mn-ea"/>
                <a:cs typeface="+mn-cs"/>
              </a:rPr>
              <a:t>ProjectName</a:t>
            </a:r>
            <a:r>
              <a:rPr lang="en-US" sz="900" b="0" i="0"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4"/>
              </a:rPr>
              <a:t>How to: Enable and Disable Automatic Code Analysis for Managed Code</a:t>
            </a:r>
            <a:r>
              <a:rPr lang="en-US" sz="900" b="0" i="0" kern="1200" dirty="0">
                <a:solidFill>
                  <a:schemeClr val="tx1"/>
                </a:solidFill>
                <a:effectLst/>
                <a:latin typeface="Segoe UI Light" pitchFamily="34" charset="0"/>
                <a:ea typeface="+mn-ea"/>
                <a:cs typeface="+mn-cs"/>
              </a:rPr>
              <a:t>.</a:t>
            </a:r>
          </a:p>
          <a:p>
            <a:r>
              <a:rPr lang="en-US" sz="900" b="0" i="0" u="none" strike="noStrike" kern="1200" dirty="0">
                <a:solidFill>
                  <a:schemeClr val="tx1"/>
                </a:solidFill>
                <a:effectLst/>
                <a:latin typeface="Segoe UI Light" pitchFamily="34" charset="0"/>
                <a:ea typeface="+mn-ea"/>
                <a:cs typeface="+mn-cs"/>
              </a:rPr>
              <a:t>Rule Sets</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Code analysis rules for managed code are grouped into </a:t>
            </a:r>
            <a:r>
              <a:rPr lang="en-US" sz="900" b="0" i="1" kern="1200" dirty="0">
                <a:solidFill>
                  <a:schemeClr val="tx1"/>
                </a:solidFill>
                <a:effectLst/>
                <a:latin typeface="Segoe UI Light" pitchFamily="34" charset="0"/>
                <a:ea typeface="+mn-ea"/>
                <a:cs typeface="+mn-cs"/>
              </a:rPr>
              <a:t>rule sets</a:t>
            </a:r>
            <a:r>
              <a:rPr lang="en-US" sz="900" b="0" i="0" kern="1200" dirty="0">
                <a:solidFill>
                  <a:schemeClr val="tx1"/>
                </a:solidFill>
                <a:effectLst/>
                <a:latin typeface="Segoe UI Light" pitchFamily="34" charset="0"/>
                <a:ea typeface="+mn-ea"/>
                <a:cs typeface="+mn-cs"/>
              </a:rPr>
              <a:t>. You can use one of the Microsoft standard rule sets, or you can create a custom rule set to fulfill a specific need. For more information, see </a:t>
            </a:r>
            <a:r>
              <a:rPr lang="en-US" sz="900" b="0" i="0" u="none" strike="noStrike" kern="1200" dirty="0">
                <a:solidFill>
                  <a:schemeClr val="tx1"/>
                </a:solidFill>
                <a:effectLst/>
                <a:latin typeface="Segoe UI Light" pitchFamily="34" charset="0"/>
                <a:ea typeface="+mn-ea"/>
                <a:cs typeface="+mn-cs"/>
                <a:hlinkClick r:id="rId5"/>
              </a:rPr>
              <a:t>Using Rule Sets to Group Code Analysis Rules</a:t>
            </a:r>
            <a:r>
              <a:rPr lang="en-US" sz="900" b="0" i="0" kern="1200" dirty="0">
                <a:solidFill>
                  <a:schemeClr val="tx1"/>
                </a:solidFill>
                <a:effectLst/>
                <a:latin typeface="Segoe UI Light" pitchFamily="34" charset="0"/>
                <a:ea typeface="+mn-ea"/>
                <a:cs typeface="+mn-cs"/>
              </a:rPr>
              <a:t>.</a:t>
            </a:r>
          </a:p>
          <a:p>
            <a:r>
              <a:rPr lang="en-US" sz="900" b="0" i="0" u="none" strike="noStrike" kern="1200" dirty="0">
                <a:solidFill>
                  <a:schemeClr val="tx1"/>
                </a:solidFill>
                <a:effectLst/>
                <a:latin typeface="Segoe UI Light" pitchFamily="34" charset="0"/>
                <a:ea typeface="+mn-ea"/>
                <a:cs typeface="+mn-cs"/>
              </a:rPr>
              <a:t>In Source Suppression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Frequently, it is useful to indicate that a warning is non-applicable. This informs the developer, and other people who might review the code later, that a warning was investigated and then either suppressed or ignored.</a:t>
            </a:r>
          </a:p>
          <a:p>
            <a:r>
              <a:rPr lang="en-US" sz="900" b="0" i="0" kern="1200" dirty="0">
                <a:solidFill>
                  <a:schemeClr val="tx1"/>
                </a:solidFill>
                <a:effectLst/>
                <a:latin typeface="Segoe UI Light" pitchFamily="34" charset="0"/>
                <a:ea typeface="+mn-ea"/>
                <a:cs typeface="+mn-cs"/>
              </a:rPr>
              <a:t>In Source Suppression of warnings is implemented through custom attributes. To suppress a warning, add the attribute </a:t>
            </a:r>
            <a:r>
              <a:rPr lang="en-US" sz="900" b="1" i="0" kern="1200" dirty="0" err="1">
                <a:solidFill>
                  <a:schemeClr val="tx1"/>
                </a:solidFill>
                <a:effectLst/>
                <a:latin typeface="Segoe UI Light" pitchFamily="34" charset="0"/>
                <a:ea typeface="+mn-ea"/>
                <a:cs typeface="+mn-cs"/>
              </a:rPr>
              <a:t>SuppressMessage</a:t>
            </a:r>
            <a:r>
              <a:rPr lang="en-US" sz="900" b="0" i="0" kern="1200" dirty="0">
                <a:solidFill>
                  <a:schemeClr val="tx1"/>
                </a:solidFill>
                <a:effectLst/>
                <a:latin typeface="Segoe UI Light" pitchFamily="34" charset="0"/>
                <a:ea typeface="+mn-ea"/>
                <a:cs typeface="+mn-cs"/>
              </a:rPr>
              <a:t> to the source code as shown in the following example:</a:t>
            </a:r>
          </a:p>
          <a:p>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System.Diagnosis.CodeAnalysis.SuppressMessage</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Microsoft.Design</a:t>
            </a:r>
            <a:r>
              <a:rPr lang="en-US" sz="900" b="0" i="0" kern="1200" dirty="0">
                <a:solidFill>
                  <a:schemeClr val="tx1"/>
                </a:solidFill>
                <a:effectLst/>
                <a:latin typeface="Segoe UI Light" pitchFamily="34" charset="0"/>
                <a:ea typeface="+mn-ea"/>
                <a:cs typeface="+mn-cs"/>
              </a:rPr>
              <a:t>", "CA1039:ListsAreStrongTyped")]</a:t>
            </a:r>
          </a:p>
          <a:p>
            <a:r>
              <a:rPr lang="en-US" sz="900" b="0" i="0" kern="1200" dirty="0">
                <a:solidFill>
                  <a:schemeClr val="tx1"/>
                </a:solidFill>
                <a:effectLst/>
                <a:latin typeface="Segoe UI Light" pitchFamily="34" charset="0"/>
                <a:ea typeface="+mn-ea"/>
                <a:cs typeface="+mn-cs"/>
              </a:rPr>
              <a:t>Public class </a:t>
            </a:r>
            <a:r>
              <a:rPr lang="en-US" sz="900" b="0" i="0" kern="1200" dirty="0" err="1">
                <a:solidFill>
                  <a:schemeClr val="tx1"/>
                </a:solidFill>
                <a:effectLst/>
                <a:latin typeface="Segoe UI Light" pitchFamily="34" charset="0"/>
                <a:ea typeface="+mn-ea"/>
                <a:cs typeface="+mn-cs"/>
              </a:rPr>
              <a:t>MyClass</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    // code</a:t>
            </a:r>
          </a:p>
          <a:p>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For more information, see </a:t>
            </a:r>
            <a:r>
              <a:rPr lang="en-US" sz="900" b="0" i="0" u="none" strike="noStrike" kern="1200" dirty="0">
                <a:solidFill>
                  <a:schemeClr val="tx1"/>
                </a:solidFill>
                <a:effectLst/>
                <a:latin typeface="Segoe UI Light" pitchFamily="34" charset="0"/>
                <a:ea typeface="+mn-ea"/>
                <a:cs typeface="+mn-cs"/>
                <a:hlinkClick r:id="rId6"/>
              </a:rPr>
              <a:t>Suppress Warnings By Using the </a:t>
            </a:r>
            <a:r>
              <a:rPr lang="en-US" sz="900" b="0" i="0" u="none" strike="noStrike" kern="1200" dirty="0" err="1">
                <a:solidFill>
                  <a:schemeClr val="tx1"/>
                </a:solidFill>
                <a:effectLst/>
                <a:latin typeface="Segoe UI Light" pitchFamily="34" charset="0"/>
                <a:ea typeface="+mn-ea"/>
                <a:cs typeface="+mn-cs"/>
                <a:hlinkClick r:id="rId6"/>
              </a:rPr>
              <a:t>SuppressMessage</a:t>
            </a:r>
            <a:r>
              <a:rPr lang="en-US" sz="900" b="0" i="0" u="none" strike="noStrike" kern="1200" dirty="0">
                <a:solidFill>
                  <a:schemeClr val="tx1"/>
                </a:solidFill>
                <a:effectLst/>
                <a:latin typeface="Segoe UI Light" pitchFamily="34" charset="0"/>
                <a:ea typeface="+mn-ea"/>
                <a:cs typeface="+mn-cs"/>
                <a:hlinkClick r:id="rId6"/>
              </a:rPr>
              <a:t> Attribute</a:t>
            </a:r>
            <a:r>
              <a:rPr lang="en-US" sz="900" b="0" i="0" kern="1200" dirty="0">
                <a:solidFill>
                  <a:schemeClr val="tx1"/>
                </a:solidFill>
                <a:effectLst/>
                <a:latin typeface="Segoe UI Light" pitchFamily="34" charset="0"/>
                <a:ea typeface="+mn-ea"/>
                <a:cs typeface="+mn-cs"/>
              </a:rPr>
              <a:t>.</a:t>
            </a:r>
          </a:p>
          <a:p>
            <a:r>
              <a:rPr lang="en-US" sz="900" b="0" i="0" u="none" strike="noStrike" kern="1200" dirty="0">
                <a:solidFill>
                  <a:schemeClr val="tx1"/>
                </a:solidFill>
                <a:effectLst/>
                <a:latin typeface="Segoe UI Light" pitchFamily="34" charset="0"/>
                <a:ea typeface="+mn-ea"/>
                <a:cs typeface="+mn-cs"/>
              </a:rPr>
              <a:t>Run code analysis as part of check-in policy</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an organization, you might want to require that all check-ins satisfy certain policies. In particular, you want to make sure that you follow these policies:</a:t>
            </a:r>
          </a:p>
          <a:p>
            <a:r>
              <a:rPr lang="en-US" sz="900" b="0" i="0" kern="1200" dirty="0">
                <a:solidFill>
                  <a:schemeClr val="tx1"/>
                </a:solidFill>
                <a:effectLst/>
                <a:latin typeface="Segoe UI Light" pitchFamily="34" charset="0"/>
                <a:ea typeface="+mn-ea"/>
                <a:cs typeface="+mn-cs"/>
              </a:rPr>
              <a:t>There were no build errors in code being checked in.</a:t>
            </a:r>
          </a:p>
          <a:p>
            <a:r>
              <a:rPr lang="en-US" sz="900" b="0" i="0" kern="1200" dirty="0">
                <a:solidFill>
                  <a:schemeClr val="tx1"/>
                </a:solidFill>
                <a:effectLst/>
                <a:latin typeface="Segoe UI Light" pitchFamily="34" charset="0"/>
                <a:ea typeface="+mn-ea"/>
                <a:cs typeface="+mn-cs"/>
              </a:rPr>
              <a:t>Code analysis was run as part of the most recent build.</a:t>
            </a:r>
          </a:p>
          <a:p>
            <a:r>
              <a:rPr lang="en-US" sz="900" b="0" i="0" kern="1200" dirty="0">
                <a:solidFill>
                  <a:schemeClr val="tx1"/>
                </a:solidFill>
                <a:effectLst/>
                <a:latin typeface="Segoe UI Light" pitchFamily="34" charset="0"/>
                <a:ea typeface="+mn-ea"/>
                <a:cs typeface="+mn-cs"/>
              </a:rPr>
              <a:t>You can accomplish this by specifying check-in policies. For more information, see </a:t>
            </a:r>
            <a:r>
              <a:rPr lang="en-US" sz="900" b="0" i="0" u="none" strike="noStrike" kern="1200" dirty="0">
                <a:solidFill>
                  <a:schemeClr val="tx1"/>
                </a:solidFill>
                <a:effectLst/>
                <a:latin typeface="Segoe UI Light" pitchFamily="34" charset="0"/>
                <a:ea typeface="+mn-ea"/>
                <a:cs typeface="+mn-cs"/>
                <a:hlinkClick r:id="rId7"/>
              </a:rPr>
              <a:t>Enhancing Code Quality with Team Project Check-in Policies</a:t>
            </a:r>
            <a:r>
              <a:rPr lang="en-US" sz="900" b="0" i="0" kern="1200" dirty="0">
                <a:solidFill>
                  <a:schemeClr val="tx1"/>
                </a:solidFill>
                <a:effectLst/>
                <a:latin typeface="Segoe UI Light" pitchFamily="34" charset="0"/>
                <a:ea typeface="+mn-ea"/>
                <a:cs typeface="+mn-cs"/>
              </a:rPr>
              <a:t>.</a:t>
            </a:r>
          </a:p>
          <a:p>
            <a:r>
              <a:rPr lang="en-US" sz="900" b="0" i="0" u="none" strike="noStrike" kern="1200" dirty="0">
                <a:solidFill>
                  <a:schemeClr val="tx1"/>
                </a:solidFill>
                <a:effectLst/>
                <a:latin typeface="Segoe UI Light" pitchFamily="34" charset="0"/>
                <a:ea typeface="+mn-ea"/>
                <a:cs typeface="+mn-cs"/>
              </a:rPr>
              <a:t>Team Build Integration</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use the integrated features of the build system to run the analysis tool as part of the build process. For more information, see </a:t>
            </a:r>
            <a:r>
              <a:rPr lang="en-US" sz="900" b="0" i="0" u="none" strike="noStrike" kern="1200" dirty="0">
                <a:solidFill>
                  <a:schemeClr val="tx1"/>
                </a:solidFill>
                <a:effectLst/>
                <a:latin typeface="Segoe UI Light" pitchFamily="34" charset="0"/>
                <a:ea typeface="+mn-ea"/>
                <a:cs typeface="+mn-cs"/>
                <a:hlinkClick r:id="rId8"/>
              </a:rPr>
              <a:t>Build the application</a:t>
            </a:r>
            <a:r>
              <a:rPr lang="en-US" sz="900" b="0" i="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C190391A-8917-4BD2-B35A-33CA65ABF4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831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11/14/2016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335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dirty="0"/>
              <a:t>Mobile development - </a:t>
            </a:r>
            <a:r>
              <a:rPr lang="en-US" dirty="0" err="1"/>
              <a:t>pokemon</a:t>
            </a:r>
            <a:endParaRPr lang="en-US" dirty="0"/>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a:p>
            <a:endParaRPr lang="en-US" b="1" u="sng" dirty="0"/>
          </a:p>
          <a:p>
            <a:endParaRPr lang="en-US" b="1" u="sng" dirty="0"/>
          </a:p>
          <a:p>
            <a:endParaRPr lang="en-US" b="1" u="sng" dirty="0"/>
          </a:p>
          <a:p>
            <a:r>
              <a:rPr lang="en-US" b="1" u="sng" dirty="0"/>
              <a:t>Talking Points</a:t>
            </a:r>
            <a:endParaRPr lang="en-US" b="0" u="none" dirty="0"/>
          </a:p>
          <a:p>
            <a:pPr marL="171450" indent="-171450">
              <a:buFont typeface="Arial" panose="020B0604020202020204" pitchFamily="34" charset="0"/>
              <a:buChar char="•"/>
            </a:pPr>
            <a:r>
              <a:rPr lang="en-US" b="0" u="none" dirty="0"/>
              <a:t>With the increase</a:t>
            </a:r>
            <a:r>
              <a:rPr lang="en-US" b="0" u="none" baseline="0" dirty="0"/>
              <a:t> and diversity of devices there is an opportunity for developers to reach users where they are.</a:t>
            </a:r>
          </a:p>
          <a:p>
            <a:pPr marL="171450" indent="-171450">
              <a:buFont typeface="Arial" panose="020B0604020202020204" pitchFamily="34" charset="0"/>
              <a:buChar char="•"/>
            </a:pPr>
            <a:r>
              <a:rPr lang="en-US" b="0" u="none" baseline="0" dirty="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0809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726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Microsoft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Solution</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provides a comprehensive set of software, cloud services, and other essential resources that help you deliver higher-quality software faster with less risk.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This solution is focused on addressing the most pressing challenges of the modern application lifecycle:</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Shortening cycle times through advanced release management and automation tools</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Optimizing resources and eliminating waste, and</a:t>
            </a:r>
          </a:p>
          <a:p>
            <a:pPr marL="388712" lvl="1" indent="-171450">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Increasing quality and availability of your solutions</a:t>
            </a: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18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DevOps is the union of people, process, and products to enable continuous delivery of value to our end users.”\\</a:t>
            </a:r>
          </a:p>
          <a:p>
            <a:pPr marL="0" indent="0">
              <a:buFontTx/>
              <a:buNone/>
            </a:pPr>
            <a:endParaRPr lang="en-US" dirty="0"/>
          </a:p>
          <a:p>
            <a:pPr marL="0" indent="0">
              <a:buFontTx/>
              <a:buNone/>
            </a:pPr>
            <a:r>
              <a:rPr lang="en-US" dirty="0"/>
              <a:t>Focus</a:t>
            </a:r>
            <a:r>
              <a:rPr lang="en-US" baseline="0" dirty="0"/>
              <a:t> today, from me, is process and products.  Will focus on the how.  The people is you.  Be the change you want to see.  </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11/14/2016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2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87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tool for everything.  </a:t>
            </a:r>
            <a:r>
              <a:rPr lang="en-US" dirty="0" err="1"/>
              <a:t>.net</a:t>
            </a:r>
            <a:r>
              <a:rPr lang="en-US" dirty="0"/>
              <a:t>, </a:t>
            </a:r>
            <a:r>
              <a:rPr lang="en-US" dirty="0" err="1"/>
              <a:t>sharepoint</a:t>
            </a:r>
            <a:r>
              <a:rPr lang="en-US" dirty="0"/>
              <a:t> – web forms.</a:t>
            </a:r>
          </a:p>
          <a:p>
            <a:pPr marL="0" indent="0">
              <a:buFont typeface="Arial" panose="020B0604020202020204" pitchFamily="34" charset="0"/>
              <a:buNone/>
            </a:pPr>
            <a:r>
              <a:rPr lang="en-US" baseline="0" dirty="0"/>
              <a:t>Web Developer – notepad – web extensions</a:t>
            </a:r>
          </a:p>
          <a:p>
            <a:pPr marL="0" indent="0">
              <a:buFont typeface="Arial" panose="020B0604020202020204" pitchFamily="34" charset="0"/>
              <a:buNone/>
            </a:pPr>
            <a:r>
              <a:rPr lang="en-US" baseline="0" dirty="0" err="1"/>
              <a:t>Javascript</a:t>
            </a:r>
            <a:r>
              <a:rPr lang="en-US" baseline="0" dirty="0"/>
              <a:t> – typescript angular.</a:t>
            </a: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1740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298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Change / 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Load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Avaialability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Capactiy</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De Provision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Self Service </a:t>
            </a: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Enviornment</a:t>
            </a: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FFFFFF"/>
                </a:solidFill>
                <a:effectLst/>
                <a:uLnTx/>
                <a:uFillTx/>
                <a:ea typeface="Calibri" panose="020F0502020204030204" pitchFamily="34" charset="0"/>
                <a:cs typeface="Arial" panose="020B0604020202020204" pitchFamily="34" charset="0"/>
              </a:rPr>
              <a:t>Auotmated</a:t>
            </a: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 Recovery (roll back / roll forward)</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 / Technical Debt</a:t>
            </a:r>
          </a:p>
        </p:txBody>
      </p:sp>
      <p:sp>
        <p:nvSpPr>
          <p:cNvPr id="4" name="Header Placeholder 3"/>
          <p:cNvSpPr>
            <a:spLocks noGrp="1"/>
          </p:cNvSpPr>
          <p:nvPr>
            <p:ph type="hdr" sz="quarter" idx="10"/>
          </p:nvPr>
        </p:nvSpPr>
        <p:spPr/>
        <p:txBody>
          <a:bodyPr/>
          <a:lstStyle/>
          <a:p>
            <a:r>
              <a:rPr lang="en-US"/>
              <a:t>S4 Solutions Specialist Summit</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1441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wmf"/></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11.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64479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5059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4520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94012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7020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7892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39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6955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5661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324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336195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65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04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218716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96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742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16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790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599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7525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11887200" cy="1817451"/>
          </a:xfrm>
        </p:spPr>
        <p:txBody>
          <a:bodyPr>
            <a:spAutoFit/>
          </a:bodyPr>
          <a:lstStyle>
            <a:lvl1pPr marL="0" indent="0">
              <a:buNone/>
              <a:defRPr sz="3264" b="1">
                <a:solidFill>
                  <a:srgbClr val="151515"/>
                </a:solidFill>
              </a:defRPr>
            </a:lvl1pPr>
            <a:lvl2pPr marL="0" indent="0">
              <a:lnSpc>
                <a:spcPct val="100000"/>
              </a:lnSpc>
              <a:spcBef>
                <a:spcPts val="0"/>
              </a:spcBef>
              <a:buNone/>
              <a:defRPr sz="2040"/>
            </a:lvl2pPr>
            <a:lvl3pPr marL="176447" indent="-176447">
              <a:defRPr sz="1836"/>
            </a:lvl3pPr>
            <a:lvl4pPr marL="409552" indent="-176447">
              <a:defRPr sz="1632"/>
            </a:lvl4pPr>
            <a:lvl5pPr marL="642656" indent="-176447">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3267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ue column">
    <p:spTree>
      <p:nvGrpSpPr>
        <p:cNvPr id="1" name=""/>
        <p:cNvGrpSpPr/>
        <p:nvPr/>
      </p:nvGrpSpPr>
      <p:grpSpPr>
        <a:xfrm>
          <a:off x="0" y="0"/>
          <a:ext cx="0" cy="0"/>
          <a:chOff x="0" y="0"/>
          <a:chExt cx="0" cy="0"/>
        </a:xfrm>
      </p:grpSpPr>
      <p:sp>
        <p:nvSpPr>
          <p:cNvPr id="3" name="Rectangle 2"/>
          <p:cNvSpPr/>
          <p:nvPr userDrawn="1"/>
        </p:nvSpPr>
        <p:spPr bwMode="auto">
          <a:xfrm>
            <a:off x="887" y="994"/>
            <a:ext cx="6212471" cy="6992540"/>
          </a:xfrm>
          <a:prstGeom prst="rect">
            <a:avLst/>
          </a:prstGeom>
          <a:solidFill>
            <a:srgbClr val="1B5CA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585" tIns="2102226" rIns="182802" bIns="146241" numCol="1" rtlCol="0" anchor="t" anchorCtr="0" compatLnSpc="1">
            <a:prstTxWarp prst="textNoShape">
              <a:avLst/>
            </a:prstTxWarp>
          </a:bodyPr>
          <a:lstStyle/>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b="1" dirty="0">
              <a:solidFill>
                <a:srgbClr val="FFFFFF"/>
              </a:solidFill>
              <a:ea typeface="ＭＳ Ｐゴシック" charset="0"/>
            </a:endParaRPr>
          </a:p>
          <a:p>
            <a:pPr defTabSz="932049">
              <a:lnSpc>
                <a:spcPct val="90000"/>
              </a:lnSpc>
              <a:spcBef>
                <a:spcPts val="1801"/>
              </a:spcBef>
            </a:pPr>
            <a:endParaRPr lang="en-US" sz="3198" dirty="0">
              <a:solidFill>
                <a:srgbClr val="FFFFFF"/>
              </a:solidFill>
              <a:latin typeface="Segoe UI Light"/>
              <a:ea typeface="ＭＳ Ｐゴシック" charset="0"/>
            </a:endParaRPr>
          </a:p>
        </p:txBody>
      </p:sp>
      <p:sp>
        <p:nvSpPr>
          <p:cNvPr id="2" name="Title 1"/>
          <p:cNvSpPr>
            <a:spLocks noGrp="1"/>
          </p:cNvSpPr>
          <p:nvPr>
            <p:ph type="title"/>
          </p:nvPr>
        </p:nvSpPr>
        <p:spPr>
          <a:xfrm>
            <a:off x="274640" y="295279"/>
            <a:ext cx="5638905" cy="917575"/>
          </a:xfrm>
        </p:spPr>
        <p:txBody>
          <a:bodyPr/>
          <a:lstStyle>
            <a:lvl1pPr>
              <a:defRPr sz="4896">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230441"/>
            <a:ext cx="5638903" cy="1860351"/>
          </a:xfrm>
        </p:spPr>
        <p:txBody>
          <a:bodyPr wrap="square">
            <a:spAutoFit/>
          </a:bodyPr>
          <a:lstStyle>
            <a:lvl1pPr marL="0" indent="0">
              <a:lnSpc>
                <a:spcPct val="100000"/>
              </a:lnSpc>
              <a:spcBef>
                <a:spcPts val="612"/>
              </a:spcBef>
              <a:spcAft>
                <a:spcPts val="204"/>
              </a:spcAft>
              <a:buNone/>
              <a:defRPr sz="3264" b="1">
                <a:solidFill>
                  <a:schemeClr val="bg1"/>
                </a:solidFill>
              </a:defRPr>
            </a:lvl1pPr>
            <a:lvl2pPr marL="0" indent="0">
              <a:lnSpc>
                <a:spcPct val="90000"/>
              </a:lnSpc>
              <a:spcBef>
                <a:spcPts val="408"/>
              </a:spcBef>
              <a:spcAft>
                <a:spcPts val="612"/>
              </a:spcAft>
              <a:buNone/>
              <a:defRPr sz="1836" i="1">
                <a:solidFill>
                  <a:schemeClr val="bg1"/>
                </a:solidFill>
              </a:defRPr>
            </a:lvl2pPr>
            <a:lvl3pPr marL="176447" indent="-176447">
              <a:spcBef>
                <a:spcPts val="0"/>
              </a:spcBef>
              <a:spcAft>
                <a:spcPts val="204"/>
              </a:spcAft>
              <a:defRPr sz="1836">
                <a:solidFill>
                  <a:schemeClr val="bg1">
                    <a:lumMod val="85000"/>
                  </a:schemeClr>
                </a:solidFill>
              </a:defRPr>
            </a:lvl3pPr>
            <a:lvl4pPr marL="409552" indent="-176447">
              <a:spcBef>
                <a:spcPts val="0"/>
              </a:spcBef>
              <a:spcAft>
                <a:spcPts val="204"/>
              </a:spcAft>
              <a:defRPr sz="1632">
                <a:solidFill>
                  <a:schemeClr val="bg1">
                    <a:lumMod val="85000"/>
                  </a:schemeClr>
                </a:solidFill>
              </a:defRPr>
            </a:lvl4pPr>
            <a:lvl5pPr marL="642656" indent="-176447">
              <a:spcBef>
                <a:spcPts val="0"/>
              </a:spcBef>
              <a:spcAft>
                <a:spcPts val="204"/>
              </a:spcAft>
              <a:defRPr sz="1632">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2313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67"/>
            <a:ext cx="5261211"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9" y="2554944"/>
            <a:ext cx="5261211"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67"/>
            <a:ext cx="5287122" cy="523679"/>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9" y="6482890"/>
            <a:ext cx="2798207" cy="372394"/>
          </a:xfrm>
          <a:prstGeom prst="rect">
            <a:avLst/>
          </a:prstGeom>
        </p:spPr>
        <p:txBody>
          <a:bodyPr/>
          <a:lstStyle/>
          <a:p>
            <a:pPr defTabSz="932289"/>
            <a:fld id="{4020005D-344A-4C00-AA8A-5DF9EEE47552}" type="datetimeFigureOut">
              <a:rPr lang="en-US" smtClean="0">
                <a:solidFill>
                  <a:prstClr val="black">
                    <a:tint val="75000"/>
                  </a:prstClr>
                </a:solidFill>
              </a:rPr>
              <a:pPr defTabSz="932289"/>
              <a:t>11/14/2016</a:t>
            </a:fld>
            <a:endParaRPr lang="en-US">
              <a:solidFill>
                <a:prstClr val="black">
                  <a:tint val="75000"/>
                </a:prstClr>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pPr defTabSz="932289"/>
            <a:endParaRPr lang="en-US">
              <a:solidFill>
                <a:prstClr val="black">
                  <a:tint val="75000"/>
                </a:prstClr>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pPr defTabSz="932289"/>
            <a:fld id="{1BE94753-1794-4F6A-AB2C-BDB42C9E29B1}" type="slidenum">
              <a:rPr lang="en-US" smtClean="0">
                <a:solidFill>
                  <a:prstClr val="black">
                    <a:tint val="75000"/>
                  </a:prstClr>
                </a:solidFill>
              </a:rPr>
              <a:pPr defTabSz="932289"/>
              <a:t>‹#›</a:t>
            </a:fld>
            <a:endParaRPr lang="en-US">
              <a:solidFill>
                <a:prstClr val="black">
                  <a:tint val="75000"/>
                </a:prstClr>
              </a:solidFill>
            </a:endParaRPr>
          </a:p>
        </p:txBody>
      </p:sp>
    </p:spTree>
    <p:extLst>
      <p:ext uri="{BB962C8B-B14F-4D97-AF65-F5344CB8AC3E}">
        <p14:creationId xmlns:p14="http://schemas.microsoft.com/office/powerpoint/2010/main" val="14072277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294044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1152314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white">
          <a:xfrm>
            <a:off x="479322" y="4900107"/>
            <a:ext cx="3270062"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1–4 February 2016</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1175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4846116" y="2125677"/>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4846116" y="2125663"/>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844464" y="4868877"/>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705646" y="479425"/>
            <a:ext cx="1273629" cy="274320"/>
          </a:xfrm>
          <a:prstGeom prst="rect">
            <a:avLst/>
          </a:prstGeom>
        </p:spPr>
      </p:pic>
    </p:spTree>
    <p:extLst>
      <p:ext uri="{BB962C8B-B14F-4D97-AF65-F5344CB8AC3E}">
        <p14:creationId xmlns:p14="http://schemas.microsoft.com/office/powerpoint/2010/main" val="10740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70219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627864"/>
          </a:xfrm>
        </p:spPr>
        <p:txBody>
          <a:bodyPr lIns="182880" tIns="146304" rIns="182880" bIns="146304"/>
          <a:lstStyle>
            <a:lvl1pPr marL="0" indent="0">
              <a:buNone/>
              <a:defRPr sz="2400">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20855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7721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21433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9125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2039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81444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730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3792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813697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7035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32331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6067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662535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20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4268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5865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3669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914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62571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609"/>
            <a:ext cx="3291840" cy="702695"/>
          </a:xfrm>
          <a:prstGeom prst="rect">
            <a:avLst/>
          </a:prstGeom>
        </p:spPr>
      </p:pic>
    </p:spTree>
    <p:extLst>
      <p:ext uri="{BB962C8B-B14F-4D97-AF65-F5344CB8AC3E}">
        <p14:creationId xmlns:p14="http://schemas.microsoft.com/office/powerpoint/2010/main" val="2954903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5496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302813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152709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580463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230404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94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232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448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1270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742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3647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4037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74858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1095075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24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57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87067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3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79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0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961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7528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5380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3769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solidFill>
                  <a:srgbClr val="000000"/>
                </a:solidFill>
              </a:rPr>
              <a:pPr/>
              <a:t>11/14/2016</a:t>
            </a:fld>
            <a:endParaRPr lang="en-US">
              <a:solidFill>
                <a:srgbClr val="000000"/>
              </a:solidFill>
            </a:endParaRPr>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solidFill>
                <a:srgbClr val="000000"/>
              </a:solidFill>
            </a:endParaRPr>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41762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2353915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73447280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4760827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204293883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329227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3703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695106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13054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593423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108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42476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4417153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78522463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1297905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47425844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36610849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815290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26228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31999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528947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4226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844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75217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882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569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8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4840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852786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7546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14248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929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322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735520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15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998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153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4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18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6892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300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76871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03151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11/14/2016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647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211163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95610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581053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8376910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3519663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7039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84856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75978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61635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110924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917286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3559519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390891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25717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39982959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9645135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896098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4246711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288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60162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81335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8553683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55944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95597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352838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611989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058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113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37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4611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64336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05466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07575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76806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2592164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59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27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377852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981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411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6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17176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64574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79610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92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25182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2056"/>
            <a:ext cx="5492776" cy="1961316"/>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82889"/>
            <a:ext cx="2901844" cy="372394"/>
          </a:xfrm>
          <a:prstGeom prst="rect">
            <a:avLst/>
          </a:prstGeom>
        </p:spPr>
        <p:txBody>
          <a:bodyPr/>
          <a:lstStyle/>
          <a:p>
            <a:fld id="{1D8BD707-D9CF-40AE-B4C6-C98DA3205C09}" type="datetimeFigureOut">
              <a:rPr lang="en-US" smtClean="0"/>
              <a:pPr/>
              <a:t>11/14/2016</a:t>
            </a:fld>
            <a:endParaRPr lang="en-US"/>
          </a:p>
        </p:txBody>
      </p:sp>
      <p:sp>
        <p:nvSpPr>
          <p:cNvPr id="6" name="Footer Placeholder 5"/>
          <p:cNvSpPr>
            <a:spLocks noGrp="1"/>
          </p:cNvSpPr>
          <p:nvPr>
            <p:ph type="ftr" sz="quarter" idx="11"/>
          </p:nvPr>
        </p:nvSpPr>
        <p:spPr>
          <a:xfrm>
            <a:off x="4249129" y="6482889"/>
            <a:ext cx="3938217"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82889"/>
            <a:ext cx="2901844" cy="37239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741427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703991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41806016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80845120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367407187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0541476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94525"/>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8" y="257423"/>
            <a:ext cx="4824491"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text</a:t>
            </a:r>
          </a:p>
        </p:txBody>
      </p:sp>
      <p:sp>
        <p:nvSpPr>
          <p:cNvPr id="17" name="Content Placeholder 5"/>
          <p:cNvSpPr>
            <a:spLocks noGrp="1"/>
          </p:cNvSpPr>
          <p:nvPr>
            <p:ph sz="quarter" idx="16" hasCustomPrompt="1"/>
          </p:nvPr>
        </p:nvSpPr>
        <p:spPr>
          <a:xfrm>
            <a:off x="357110" y="1904363"/>
            <a:ext cx="3090786" cy="1866448"/>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Click to edit text</a:t>
            </a:r>
          </a:p>
        </p:txBody>
      </p:sp>
      <p:sp>
        <p:nvSpPr>
          <p:cNvPr id="7" name="Picture Placeholder 3"/>
          <p:cNvSpPr>
            <a:spLocks noGrp="1" noChangeAspect="1"/>
          </p:cNvSpPr>
          <p:nvPr>
            <p:ph type="pic" sz="quarter" idx="17"/>
          </p:nvPr>
        </p:nvSpPr>
        <p:spPr>
          <a:xfrm>
            <a:off x="3622067" y="1165754"/>
            <a:ext cx="8294180" cy="738609"/>
          </a:xfrm>
        </p:spPr>
        <p:txBody>
          <a:bodyPr/>
          <a:lstStyle/>
          <a:p>
            <a:endParaRPr lang="en-US"/>
          </a:p>
        </p:txBody>
      </p:sp>
    </p:spTree>
    <p:extLst>
      <p:ext uri="{BB962C8B-B14F-4D97-AF65-F5344CB8AC3E}">
        <p14:creationId xmlns:p14="http://schemas.microsoft.com/office/powerpoint/2010/main" val="177844217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861524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497116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387468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914795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tx2">
                    <a:lumMod val="9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0118551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latin typeface="Segoe UI Light" pitchFamily="34" charset="0"/>
              </a:defRPr>
            </a:lvl1pPr>
            <a:lvl2pPr marL="0" indent="0">
              <a:spcBef>
                <a:spcPts val="0"/>
              </a:spcBef>
              <a:spcAft>
                <a:spcPts val="544"/>
              </a:spcAft>
              <a:buNone/>
              <a:defRPr sz="2754" spc="-68" baseline="0">
                <a:solidFill>
                  <a:schemeClr val="bg2">
                    <a:lumMod val="20000"/>
                    <a:lumOff val="8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9695045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Layout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05" spc="-136" baseline="0">
                <a:solidFill>
                  <a:schemeClr val="bg2"/>
                </a:solidFill>
                <a:latin typeface="Segoe UI Light" pitchFamily="34" charset="0"/>
              </a:defRPr>
            </a:lvl1pPr>
            <a:lvl2pPr marL="0" indent="0">
              <a:spcBef>
                <a:spcPts val="0"/>
              </a:spcBef>
              <a:spcAft>
                <a:spcPts val="544"/>
              </a:spcAft>
              <a:buNone/>
              <a:defRPr sz="2754" spc="-68" baseline="0">
                <a:solidFill>
                  <a:schemeClr val="bg2">
                    <a:lumMod val="40000"/>
                    <a:lumOff val="60000"/>
                  </a:schemeClr>
                </a:solidFill>
              </a:defRPr>
            </a:lvl2pPr>
            <a:lvl3pPr marL="0" indent="0">
              <a:spcBef>
                <a:spcPts val="0"/>
              </a:spcBef>
              <a:spcAft>
                <a:spcPts val="544"/>
              </a:spcAft>
              <a:buNone/>
              <a:defRPr sz="2754"/>
            </a:lvl3pPr>
            <a:lvl4pPr marL="0" indent="0">
              <a:spcBef>
                <a:spcPts val="0"/>
              </a:spcBef>
              <a:spcAft>
                <a:spcPts val="544"/>
              </a:spcAft>
              <a:buNone/>
              <a:defRPr/>
            </a:lvl4pPr>
            <a:lvl5pPr marL="0" indent="0">
              <a:spcBef>
                <a:spcPts val="0"/>
              </a:spcBef>
              <a:spcAft>
                <a:spcPts val="544"/>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60315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06057981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31678391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99415069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 Color 4">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lang="en-US" sz="7343" b="0" kern="1200" cap="none" spc="-102" baseline="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70612203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 Color 5">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lvl1pPr>
          </a:lstStyle>
          <a:p>
            <a:r>
              <a:rPr lang="en-US" dirty="0"/>
              <a:t>Click to edit Master title style</a:t>
            </a:r>
          </a:p>
        </p:txBody>
      </p:sp>
    </p:spTree>
    <p:extLst>
      <p:ext uri="{BB962C8B-B14F-4D97-AF65-F5344CB8AC3E}">
        <p14:creationId xmlns:p14="http://schemas.microsoft.com/office/powerpoint/2010/main" val="267594915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 Color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1017048"/>
          </a:xfrm>
        </p:spPr>
        <p:txBody>
          <a:bodyPr/>
          <a:lstStyle>
            <a:lvl1pPr>
              <a:defRPr sz="7343">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3858687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Default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4"/>
            <a:ext cx="11375536" cy="776879"/>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56781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5"/>
            <a:ext cx="11375536" cy="7769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5"/>
            <a:ext cx="11375536" cy="1287005"/>
          </a:xfrm>
        </p:spPr>
        <p:txBody>
          <a:bodyPr/>
          <a:lstStyle>
            <a:lvl1pPr marL="0" indent="0">
              <a:spcBef>
                <a:spcPts val="0"/>
              </a:spcBef>
              <a:spcAft>
                <a:spcPts val="1224"/>
              </a:spcAft>
              <a:buNone/>
              <a:defRPr sz="5438" spc="-136" baseline="0">
                <a:latin typeface="Segoe UI Light" pitchFamily="34" charset="0"/>
              </a:defRPr>
            </a:lvl1pPr>
            <a:lvl2pPr marL="0" indent="0">
              <a:spcBef>
                <a:spcPts val="0"/>
              </a:spcBef>
              <a:spcAft>
                <a:spcPts val="544"/>
              </a:spcAft>
              <a:buNone/>
              <a:defRPr sz="2719" spc="-6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544"/>
              </a:spcAft>
              <a:buNone/>
              <a:defRPr sz="2719"/>
            </a:lvl3pPr>
            <a:lvl4pPr marL="0" indent="0">
              <a:spcBef>
                <a:spcPts val="0"/>
              </a:spcBef>
              <a:spcAft>
                <a:spcPts val="544"/>
              </a:spcAft>
              <a:buNone/>
              <a:defRPr/>
            </a:lvl4pPr>
            <a:lvl5pPr marL="0" indent="0">
              <a:spcBef>
                <a:spcPts val="0"/>
              </a:spcBef>
              <a:spcAft>
                <a:spcPts val="544"/>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1609197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6250700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2703"/>
          </a:xfrm>
          <a:prstGeom prst="rect">
            <a:avLst/>
          </a:prstGeom>
          <a:solidFill>
            <a:srgbClr val="68217A"/>
          </a:solidFill>
        </p:spPr>
      </p:pic>
      <p:sp>
        <p:nvSpPr>
          <p:cNvPr id="5" name="Text Placeholder 4"/>
          <p:cNvSpPr>
            <a:spLocks noGrp="1"/>
          </p:cNvSpPr>
          <p:nvPr>
            <p:ph type="body" sz="quarter" idx="10"/>
          </p:nvPr>
        </p:nvSpPr>
        <p:spPr>
          <a:xfrm>
            <a:off x="531279" y="2942983"/>
            <a:ext cx="5683720" cy="3238011"/>
          </a:xfrm>
        </p:spPr>
        <p:txBody>
          <a:bodyPr/>
          <a:lstStyle>
            <a:lvl1pPr marL="0" indent="0">
              <a:buNone/>
              <a:defRPr sz="6119">
                <a:solidFill>
                  <a:schemeClr val="bg1"/>
                </a:solidFill>
              </a:defRPr>
            </a:lvl1pPr>
            <a:lvl2pPr marL="4858" indent="0">
              <a:spcBef>
                <a:spcPts val="918"/>
              </a:spcBef>
              <a:buNone/>
              <a:defRPr sz="2856">
                <a:solidFill>
                  <a:schemeClr val="accent3"/>
                </a:solidFill>
                <a:latin typeface="+mj-lt"/>
              </a:defRPr>
            </a:lvl2pPr>
            <a:lvl3pPr marL="4858" indent="0">
              <a:buNone/>
              <a:defRPr/>
            </a:lvl3pPr>
            <a:lvl4pPr marL="4858" indent="0">
              <a:buNone/>
              <a:defRPr/>
            </a:lvl4pPr>
            <a:lvl5pPr marL="485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144366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292184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99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8029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6943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298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4251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010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49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980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65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852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011147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155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19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229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645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98024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51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109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541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49585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466" y="0"/>
            <a:ext cx="12434287" cy="6998256"/>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74639" y="4456008"/>
            <a:ext cx="11887199" cy="1800493"/>
          </a:xfrm>
          <a:prstGeom prst="rect">
            <a:avLst/>
          </a:prstGeom>
          <a:noFill/>
        </p:spPr>
        <p:txBody>
          <a:bodyPr wrap="square" lIns="182880" tIns="146304" rIns="182880" bIns="146304" rtlCol="0">
            <a:spAutoFit/>
          </a:bodyPr>
          <a:lstStyle/>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S4 content is Microsoft</a:t>
            </a:r>
            <a:r>
              <a:rPr lang="en-US" sz="2300"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600"/>
              </a:spcAft>
            </a:pPr>
            <a:r>
              <a:rPr lang="en-US" sz="2300" i="1" dirty="0">
                <a:gradFill>
                  <a:gsLst>
                    <a:gs pos="2917">
                      <a:schemeClr val="bg1"/>
                    </a:gs>
                    <a:gs pos="30000">
                      <a:schemeClr val="bg1"/>
                    </a:gs>
                  </a:gsLst>
                  <a:lin ang="5400000" scaled="0"/>
                </a:gradFill>
                <a:latin typeface="Segoe Pro" panose="020B0502040504020203" pitchFamily="34" charset="0"/>
              </a:rPr>
              <a:t>DO</a:t>
            </a:r>
            <a:r>
              <a:rPr lang="en-US" sz="2300"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600"/>
              </a:spcAft>
            </a:pPr>
            <a:r>
              <a:rPr lang="en-US" sz="2300"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300" b="1" i="1" baseline="0" dirty="0">
                <a:gradFill>
                  <a:gsLst>
                    <a:gs pos="2917">
                      <a:schemeClr val="bg1"/>
                    </a:gs>
                    <a:gs pos="30000">
                      <a:schemeClr val="bg1"/>
                    </a:gs>
                  </a:gsLst>
                  <a:lin ang="5400000" scaled="0"/>
                </a:gradFill>
                <a:latin typeface="Segoe Pro" panose="020B0502040504020203" pitchFamily="34" charset="0"/>
              </a:rPr>
              <a:t>https://s4tv.tv/</a:t>
            </a:r>
            <a:endParaRPr lang="en-US" sz="2300"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45187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35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1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77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8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7542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3418916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9327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2081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555" y="-318"/>
            <a:ext cx="850392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93223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79322" y="4900107"/>
            <a:ext cx="3102368" cy="738664"/>
          </a:xfrm>
          <a:prstGeom prst="rect">
            <a:avLst/>
          </a:prstGeom>
          <a:noFill/>
        </p:spPr>
        <p:txBody>
          <a:bodyPr wrap="square" lIns="0" tIns="146304" rIns="182880" bIns="146304" rtlCol="0">
            <a:spAutoFit/>
          </a:bodyPr>
          <a:lstStyle/>
          <a:p>
            <a:pPr>
              <a:lnSpc>
                <a:spcPct val="90000"/>
              </a:lnSpc>
              <a:spcAft>
                <a:spcPts val="600"/>
              </a:spcAft>
            </a:pPr>
            <a:r>
              <a:rPr lang="en-US" sz="3200" dirty="0">
                <a:gradFill>
                  <a:gsLst>
                    <a:gs pos="0">
                      <a:srgbClr val="FFFFFF"/>
                    </a:gs>
                    <a:gs pos="100000">
                      <a:srgbClr val="FFFFFF"/>
                    </a:gs>
                  </a:gsLst>
                  <a:lin ang="5400000" scaled="1"/>
                </a:gradFill>
                <a:latin typeface="Segoe UI Light"/>
              </a:rPr>
              <a:t>27–30 July 2015</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9322" y="491661"/>
            <a:ext cx="2804166" cy="4127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Tree>
    <p:extLst>
      <p:ext uri="{BB962C8B-B14F-4D97-AF65-F5344CB8AC3E}">
        <p14:creationId xmlns:p14="http://schemas.microsoft.com/office/powerpoint/2010/main" val="4023412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2" name="Rectangle 11"/>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2" y="1211249"/>
            <a:ext cx="7315200" cy="2736729"/>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73050" y="3954463"/>
            <a:ext cx="7316852"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705646" y="479425"/>
            <a:ext cx="1273629" cy="274320"/>
          </a:xfrm>
          <a:prstGeom prst="rect">
            <a:avLst/>
          </a:prstGeom>
        </p:spPr>
      </p:pic>
    </p:spTree>
    <p:extLst>
      <p:ext uri="{BB962C8B-B14F-4D97-AF65-F5344CB8AC3E}">
        <p14:creationId xmlns:p14="http://schemas.microsoft.com/office/powerpoint/2010/main" val="332031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
        <p:nvSpPr>
          <p:cNvPr id="7"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596420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3938" y="6238523"/>
            <a:ext cx="1273629" cy="274320"/>
          </a:xfrm>
          <a:prstGeom prst="rect">
            <a:avLst/>
          </a:prstGeom>
        </p:spPr>
      </p:pic>
      <p:sp>
        <p:nvSpPr>
          <p:cNvPr id="6" name="Text Placeholder 14"/>
          <p:cNvSpPr>
            <a:spLocks noGrp="1"/>
          </p:cNvSpPr>
          <p:nvPr>
            <p:ph type="body" sz="quarter" idx="15" hasCustomPrompt="1"/>
          </p:nvPr>
        </p:nvSpPr>
        <p:spPr>
          <a:xfrm>
            <a:off x="273050" y="296863"/>
            <a:ext cx="3659188" cy="572464"/>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49587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310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7529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1016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0218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813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7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18667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5707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53674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1408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705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6761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025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193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063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75480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30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1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39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16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5930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2044398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62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10267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0869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3198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12628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11777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2808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53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268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52636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6678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47493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00599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918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39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3709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theme" Target="../theme/theme4.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1.png"/><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theme" Target="../theme/theme6.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47"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46" Type="http://schemas.openxmlformats.org/officeDocument/2006/relationships/slideLayout" Target="../slideLayouts/slideLayout238.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41" Type="http://schemas.openxmlformats.org/officeDocument/2006/relationships/slideLayout" Target="../slideLayouts/slideLayout233.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slideLayout" Target="../slideLayouts/slideLayout237.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slideLayout" Target="../slideLayouts/slideLayout236.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slideLayout" Target="../slideLayouts/slideLayout2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42" Type="http://schemas.openxmlformats.org/officeDocument/2006/relationships/slideLayout" Target="../slideLayouts/slideLayout280.xml"/><Relationship Id="rId47" Type="http://schemas.openxmlformats.org/officeDocument/2006/relationships/slideLayout" Target="../slideLayouts/slideLayout285.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46" Type="http://schemas.openxmlformats.org/officeDocument/2006/relationships/slideLayout" Target="../slideLayouts/slideLayout284.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41" Type="http://schemas.openxmlformats.org/officeDocument/2006/relationships/slideLayout" Target="../slideLayouts/slideLayout279.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slideLayout" Target="../slideLayouts/slideLayout278.xml"/><Relationship Id="rId45" Type="http://schemas.openxmlformats.org/officeDocument/2006/relationships/slideLayout" Target="../slideLayouts/slideLayout283.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4" Type="http://schemas.openxmlformats.org/officeDocument/2006/relationships/slideLayout" Target="../slideLayouts/slideLayout282.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43" Type="http://schemas.openxmlformats.org/officeDocument/2006/relationships/slideLayout" Target="../slideLayouts/slideLayout281.xml"/><Relationship Id="rId48"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8" r:id="rId2"/>
    <p:sldLayoutId id="2147484236" r:id="rId3"/>
    <p:sldLayoutId id="2147484299" r:id="rId4"/>
    <p:sldLayoutId id="2147484301"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63" r:id="rId28"/>
    <p:sldLayoutId id="214748430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3605600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58906454"/>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4" r:id="rId23"/>
    <p:sldLayoutId id="2147484355" r:id="rId24"/>
    <p:sldLayoutId id="2147484356" r:id="rId25"/>
    <p:sldLayoutId id="2147484357" r:id="rId26"/>
    <p:sldLayoutId id="2147484358" r:id="rId27"/>
    <p:sldLayoutId id="214748435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426029"/>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75503359"/>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6299120"/>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80" r:id="rId26"/>
    <p:sldLayoutId id="2147484481" r:id="rId27"/>
    <p:sldLayoutId id="2147484482" r:id="rId28"/>
    <p:sldLayoutId id="2147484483" r:id="rId29"/>
    <p:sldLayoutId id="2147484484" r:id="rId30"/>
    <p:sldLayoutId id="2147484485" r:id="rId31"/>
    <p:sldLayoutId id="2147484486" r:id="rId32"/>
    <p:sldLayoutId id="2147484487" r:id="rId33"/>
    <p:sldLayoutId id="2147484488" r:id="rId34"/>
    <p:sldLayoutId id="2147484489" r:id="rId35"/>
    <p:sldLayoutId id="2147484490" r:id="rId36"/>
    <p:sldLayoutId id="2147484491" r:id="rId37"/>
    <p:sldLayoutId id="2147484492" r:id="rId38"/>
    <p:sldLayoutId id="2147484493" r:id="rId39"/>
    <p:sldLayoutId id="2147484494" r:id="rId40"/>
    <p:sldLayoutId id="2147484495" r:id="rId41"/>
    <p:sldLayoutId id="2147484496" r:id="rId42"/>
    <p:sldLayoutId id="2147484497" r:id="rId43"/>
    <p:sldLayoutId id="2147484498" r:id="rId4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46572"/>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5" r:id="rId44"/>
    <p:sldLayoutId id="2147484546" r:id="rId45"/>
    <p:sldLayoutId id="2147484547" r:id="rId46"/>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7886392"/>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 id="2147484566" r:id="rId18"/>
    <p:sldLayoutId id="2147484567" r:id="rId19"/>
    <p:sldLayoutId id="2147484568" r:id="rId20"/>
    <p:sldLayoutId id="2147484569" r:id="rId21"/>
    <p:sldLayoutId id="2147484570" r:id="rId22"/>
    <p:sldLayoutId id="2147484571" r:id="rId23"/>
    <p:sldLayoutId id="2147484572" r:id="rId24"/>
    <p:sldLayoutId id="2147484573" r:id="rId25"/>
    <p:sldLayoutId id="2147484574" r:id="rId26"/>
    <p:sldLayoutId id="2147484575" r:id="rId27"/>
    <p:sldLayoutId id="2147484576" r:id="rId28"/>
    <p:sldLayoutId id="2147484577" r:id="rId29"/>
    <p:sldLayoutId id="2147484578"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 id="2147484587" r:id="rId39"/>
    <p:sldLayoutId id="2147484588" r:id="rId40"/>
    <p:sldLayoutId id="2147484589" r:id="rId41"/>
    <p:sldLayoutId id="2147484590" r:id="rId42"/>
    <p:sldLayoutId id="2147484591" r:id="rId43"/>
    <p:sldLayoutId id="2147484592" r:id="rId44"/>
    <p:sldLayoutId id="2147484594" r:id="rId45"/>
    <p:sldLayoutId id="2147484595" r:id="rId46"/>
    <p:sldLayoutId id="2147484596" r:id="rId47"/>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7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7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7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6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6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emf"/></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401033"/>
            <a:ext cx="9143936" cy="1828786"/>
          </a:xfrm>
        </p:spPr>
        <p:txBody>
          <a:bodyPr/>
          <a:lstStyle/>
          <a:p>
            <a:r>
              <a:rPr lang="en-US" dirty="0"/>
              <a:t>10 steps to DevOps</a:t>
            </a:r>
            <a:br>
              <a:rPr lang="en-US" dirty="0"/>
            </a:br>
            <a:r>
              <a:rPr lang="en-US" dirty="0"/>
              <a:t>Part 6: Integrated testing / technical debt management</a:t>
            </a:r>
            <a:br>
              <a:rPr lang="en-US" dirty="0"/>
            </a:br>
            <a:br>
              <a:rPr lang="en-US" dirty="0"/>
            </a:br>
            <a:br>
              <a:rPr lang="en-US" dirty="0"/>
            </a:br>
            <a:endParaRPr lang="en-US" dirty="0"/>
          </a:p>
        </p:txBody>
      </p:sp>
      <p:sp>
        <p:nvSpPr>
          <p:cNvPr id="5" name="Text Placeholder 4"/>
          <p:cNvSpPr>
            <a:spLocks noGrp="1"/>
          </p:cNvSpPr>
          <p:nvPr>
            <p:ph type="body" sz="quarter" idx="12"/>
          </p:nvPr>
        </p:nvSpPr>
        <p:spPr/>
        <p:txBody>
          <a:bodyPr/>
          <a:lstStyle/>
          <a:p>
            <a:r>
              <a:rPr lang="en-US" dirty="0"/>
              <a:t>James Tramel</a:t>
            </a:r>
          </a:p>
          <a:p>
            <a:r>
              <a:rPr lang="en-US" dirty="0"/>
              <a:t>Developer Strategist</a:t>
            </a:r>
          </a:p>
          <a:p>
            <a:r>
              <a:rPr lang="en-US" dirty="0"/>
              <a:t>james.tramel@microsoft.com</a:t>
            </a:r>
          </a:p>
        </p:txBody>
      </p:sp>
    </p:spTree>
    <p:extLst>
      <p:ext uri="{BB962C8B-B14F-4D97-AF65-F5344CB8AC3E}">
        <p14:creationId xmlns:p14="http://schemas.microsoft.com/office/powerpoint/2010/main" val="5495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03045"/>
          </a:xfrm>
        </p:spPr>
        <p:txBody>
          <a:bodyPr/>
          <a:lstStyle/>
          <a:p>
            <a:r>
              <a:rPr lang="en-US" sz="3200" dirty="0"/>
              <a:t>Modern Debugging</a:t>
            </a:r>
          </a:p>
          <a:p>
            <a:r>
              <a:rPr lang="en-US" sz="3200" dirty="0"/>
              <a:t>Automated Unit Testing and Architectural mapping</a:t>
            </a:r>
          </a:p>
          <a:p>
            <a:r>
              <a:rPr lang="en-US" sz="3200" dirty="0"/>
              <a:t>Work item / bug tracking / Continuous Test</a:t>
            </a:r>
          </a:p>
          <a:p>
            <a:r>
              <a:rPr lang="en-US" sz="3200" dirty="0"/>
              <a:t>Continuous deployment / integration</a:t>
            </a:r>
          </a:p>
          <a:p>
            <a:r>
              <a:rPr lang="en-US" sz="3200" dirty="0"/>
              <a:t>Infrastructure as code</a:t>
            </a:r>
          </a:p>
          <a:p>
            <a:r>
              <a:rPr lang="en-US" sz="3200" dirty="0"/>
              <a:t>Integrated testing / technical debt management</a:t>
            </a:r>
          </a:p>
          <a:p>
            <a:r>
              <a:rPr lang="en-US" sz="3200" dirty="0"/>
              <a:t>Continuous configuration / package management</a:t>
            </a:r>
          </a:p>
          <a:p>
            <a:r>
              <a:rPr lang="en-US" sz="3200" dirty="0"/>
              <a:t>Release management</a:t>
            </a:r>
          </a:p>
          <a:p>
            <a:r>
              <a:rPr lang="en-US" sz="3200" dirty="0"/>
              <a:t>Dev / test environments</a:t>
            </a:r>
          </a:p>
          <a:p>
            <a:r>
              <a:rPr lang="en-US" sz="3200" dirty="0"/>
              <a:t>Monitor and analyze</a:t>
            </a:r>
          </a:p>
        </p:txBody>
      </p:sp>
      <p:sp>
        <p:nvSpPr>
          <p:cNvPr id="3" name="Title 2"/>
          <p:cNvSpPr>
            <a:spLocks noGrp="1"/>
          </p:cNvSpPr>
          <p:nvPr>
            <p:ph type="title"/>
          </p:nvPr>
        </p:nvSpPr>
        <p:spPr/>
        <p:txBody>
          <a:bodyPr/>
          <a:lstStyle/>
          <a:p>
            <a:r>
              <a:rPr lang="en-US" dirty="0"/>
              <a:t>Dev Ops Skill Katas</a:t>
            </a:r>
          </a:p>
        </p:txBody>
      </p:sp>
    </p:spTree>
    <p:extLst>
      <p:ext uri="{BB962C8B-B14F-4D97-AF65-F5344CB8AC3E}">
        <p14:creationId xmlns:p14="http://schemas.microsoft.com/office/powerpoint/2010/main" val="1710151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71975" y="742950"/>
            <a:ext cx="7816377" cy="600915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6216939" y="340613"/>
            <a:ext cx="5624607" cy="624956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411305" y="1260592"/>
            <a:ext cx="8767015" cy="4981850"/>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6"/>
          <a:stretch>
            <a:fillRect/>
          </a:stretch>
        </p:blipFill>
        <p:spPr>
          <a:xfrm>
            <a:off x="2772584" y="1104901"/>
            <a:ext cx="9476221" cy="5638436"/>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7"/>
          <a:stretch>
            <a:fillRect/>
          </a:stretch>
        </p:blipFill>
        <p:spPr>
          <a:xfrm>
            <a:off x="3256095" y="1109016"/>
            <a:ext cx="9180380" cy="5140529"/>
          </a:xfrm>
          <a:prstGeom prst="rect">
            <a:avLst/>
          </a:prstGeom>
        </p:spPr>
      </p:pic>
      <p:pic>
        <p:nvPicPr>
          <p:cNvPr id="5" name="Picture 4"/>
          <p:cNvPicPr>
            <a:picLocks noChangeAspect="1"/>
          </p:cNvPicPr>
          <p:nvPr/>
        </p:nvPicPr>
        <p:blipFill>
          <a:blip r:embed="rId8"/>
          <a:stretch>
            <a:fillRect/>
          </a:stretch>
        </p:blipFill>
        <p:spPr>
          <a:xfrm>
            <a:off x="4622060" y="1645395"/>
            <a:ext cx="7317540" cy="4204259"/>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9"/>
          <a:stretch>
            <a:fillRect/>
          </a:stretch>
        </p:blipFill>
        <p:spPr>
          <a:xfrm>
            <a:off x="3221256" y="884653"/>
            <a:ext cx="9032565" cy="5891651"/>
          </a:xfrm>
          <a:prstGeom prst="rect">
            <a:avLst/>
          </a:prstGeom>
          <a:ln>
            <a:noFill/>
          </a:ln>
          <a:effectLst>
            <a:outerShdw blurRad="292100" dist="139700" dir="2700000" algn="tl" rotWithShape="0">
              <a:srgbClr val="333333">
                <a:alpha val="65000"/>
              </a:srgbClr>
            </a:outerShdw>
          </a:effectLst>
        </p:spPr>
      </p:pic>
      <p:grpSp>
        <p:nvGrpSpPr>
          <p:cNvPr id="88" name="Group 87"/>
          <p:cNvGrpSpPr/>
          <p:nvPr/>
        </p:nvGrpSpPr>
        <p:grpSpPr>
          <a:xfrm>
            <a:off x="407099" y="4815275"/>
            <a:ext cx="2149810" cy="1774901"/>
            <a:chOff x="3535255" y="1818731"/>
            <a:chExt cx="5116583" cy="4224294"/>
          </a:xfrm>
        </p:grpSpPr>
        <p:grpSp>
          <p:nvGrpSpPr>
            <p:cNvPr id="89" name="Group 88"/>
            <p:cNvGrpSpPr/>
            <p:nvPr/>
          </p:nvGrpSpPr>
          <p:grpSpPr>
            <a:xfrm>
              <a:off x="4368855" y="1818731"/>
              <a:ext cx="1319867" cy="1018047"/>
              <a:chOff x="3808412" y="619583"/>
              <a:chExt cx="1749425" cy="1349375"/>
            </a:xfrm>
            <a:solidFill>
              <a:schemeClr val="accent6">
                <a:lumMod val="75000"/>
              </a:schemeClr>
            </a:solidFill>
          </p:grpSpPr>
          <p:sp>
            <p:nvSpPr>
              <p:cNvPr id="10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a:off x="6493576" y="5024978"/>
              <a:ext cx="1318670" cy="1018047"/>
              <a:chOff x="6624637" y="4869320"/>
              <a:chExt cx="1747838" cy="1349376"/>
            </a:xfrm>
          </p:grpSpPr>
          <p:sp>
            <p:nvSpPr>
              <p:cNvPr id="10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1" name="Group 90"/>
            <p:cNvGrpSpPr/>
            <p:nvPr/>
          </p:nvGrpSpPr>
          <p:grpSpPr>
            <a:xfrm>
              <a:off x="5722259" y="2137321"/>
              <a:ext cx="687481" cy="341345"/>
              <a:chOff x="5651823" y="1798006"/>
              <a:chExt cx="819505" cy="406897"/>
            </a:xfrm>
            <a:solidFill>
              <a:schemeClr val="accent6">
                <a:lumMod val="75000"/>
              </a:schemeClr>
            </a:solidFill>
          </p:grpSpPr>
          <p:sp>
            <p:nvSpPr>
              <p:cNvPr id="10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2" name="Group 91"/>
            <p:cNvGrpSpPr/>
            <p:nvPr/>
          </p:nvGrpSpPr>
          <p:grpSpPr>
            <a:xfrm>
              <a:off x="6443275" y="2273858"/>
              <a:ext cx="2208563" cy="2819389"/>
              <a:chOff x="6511304" y="1960765"/>
              <a:chExt cx="2632696" cy="3360826"/>
            </a:xfrm>
          </p:grpSpPr>
          <p:sp>
            <p:nvSpPr>
              <p:cNvPr id="9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3" name="Group 92"/>
            <p:cNvGrpSpPr/>
            <p:nvPr/>
          </p:nvGrpSpPr>
          <p:grpSpPr>
            <a:xfrm>
              <a:off x="3535255" y="2770904"/>
              <a:ext cx="2934370" cy="2942753"/>
              <a:chOff x="3044826" y="2553263"/>
              <a:chExt cx="3497887" cy="3507881"/>
            </a:xfrm>
          </p:grpSpPr>
          <p:sp>
            <p:nvSpPr>
              <p:cNvPr id="9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2" name="Explosion 1 111"/>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p:cNvSpPr>
            <a:spLocks noGrp="1"/>
          </p:cNvSpPr>
          <p:nvPr>
            <p:ph sz="quarter" idx="16"/>
          </p:nvPr>
        </p:nvSpPr>
        <p:spPr/>
        <p:txBody>
          <a:bodyPr>
            <a:noAutofit/>
          </a:bodyPr>
          <a:lstStyle/>
          <a:p>
            <a:r>
              <a:rPr lang="en-US" sz="2000" dirty="0">
                <a:solidFill>
                  <a:schemeClr val="bg1">
                    <a:lumMod val="95000"/>
                  </a:schemeClr>
                </a:solidFill>
              </a:rPr>
              <a:t>Manage Builds</a:t>
            </a:r>
          </a:p>
          <a:p>
            <a:r>
              <a:rPr lang="en-US" sz="2000" dirty="0">
                <a:solidFill>
                  <a:schemeClr val="bg1">
                    <a:lumMod val="95000"/>
                  </a:schemeClr>
                </a:solidFill>
              </a:rPr>
              <a:t>Build Triggers</a:t>
            </a:r>
          </a:p>
          <a:p>
            <a:r>
              <a:rPr lang="en-US" sz="2000" dirty="0">
                <a:solidFill>
                  <a:schemeClr val="bg1">
                    <a:lumMod val="95000"/>
                  </a:schemeClr>
                </a:solidFill>
              </a:rPr>
              <a:t>Build Templates</a:t>
            </a:r>
          </a:p>
          <a:p>
            <a:r>
              <a:rPr lang="en-US" sz="2000" dirty="0">
                <a:solidFill>
                  <a:schemeClr val="bg1">
                    <a:lumMod val="95000"/>
                  </a:schemeClr>
                </a:solidFill>
              </a:rPr>
              <a:t>Gated Check-In</a:t>
            </a:r>
          </a:p>
          <a:p>
            <a:r>
              <a:rPr lang="en-US" sz="2000" dirty="0">
                <a:solidFill>
                  <a:schemeClr val="bg1">
                    <a:lumMod val="95000"/>
                  </a:schemeClr>
                </a:solidFill>
              </a:rPr>
              <a:t>Team Rooms</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2" name="Text Placeholder 1"/>
          <p:cNvSpPr>
            <a:spLocks noGrp="1"/>
          </p:cNvSpPr>
          <p:nvPr>
            <p:ph type="body" idx="15"/>
          </p:nvPr>
        </p:nvSpPr>
        <p:spPr/>
        <p:txBody>
          <a:bodyPr/>
          <a:lstStyle/>
          <a:p>
            <a:r>
              <a:rPr lang="en-US" sz="4000" dirty="0">
                <a:solidFill>
                  <a:schemeClr val="bg1"/>
                </a:solidFill>
              </a:rPr>
              <a:t>Build / Continuous Integration</a:t>
            </a:r>
          </a:p>
        </p:txBody>
      </p:sp>
    </p:spTree>
    <p:extLst>
      <p:ext uri="{BB962C8B-B14F-4D97-AF65-F5344CB8AC3E}">
        <p14:creationId xmlns:p14="http://schemas.microsoft.com/office/powerpoint/2010/main" val="1547589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xit" presetSubtype="2" fill="hold" nodeType="with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1+ppt_w/2"/>
                                          </p:val>
                                        </p:tav>
                                      </p:tavLst>
                                    </p:anim>
                                    <p:anim calcmode="lin" valueType="num">
                                      <p:cBhvr additive="base">
                                        <p:cTn id="17" dur="500"/>
                                        <p:tgtEl>
                                          <p:spTgt spid="4"/>
                                        </p:tgtEl>
                                        <p:attrNameLst>
                                          <p:attrName>ppt_y</p:attrName>
                                        </p:attrNameLst>
                                      </p:cBhvr>
                                      <p:tavLst>
                                        <p:tav tm="0">
                                          <p:val>
                                            <p:strVal val="ppt_y"/>
                                          </p:val>
                                        </p:tav>
                                        <p:tav tm="100000">
                                          <p:val>
                                            <p:strVal val="ppt_y"/>
                                          </p:val>
                                        </p:tav>
                                      </p:tavLst>
                                    </p:anim>
                                    <p:set>
                                      <p:cBhvr>
                                        <p:cTn id="18" dur="1" fill="hold">
                                          <p:stCondLst>
                                            <p:cond delay="499"/>
                                          </p:stCondLst>
                                        </p:cTn>
                                        <p:tgtEl>
                                          <p:spTgt spid="4"/>
                                        </p:tgtEl>
                                        <p:attrNameLst>
                                          <p:attrName>style.visibility</p:attrName>
                                        </p:attrNameLst>
                                      </p:cBhvr>
                                      <p:to>
                                        <p:strVal val="hidden"/>
                                      </p:to>
                                    </p:set>
                                  </p:childTnLst>
                                </p:cTn>
                              </p:par>
                              <p:par>
                                <p:cTn id="19" presetID="3" presetClass="emph" presetSubtype="2" fill="hold" nodeType="withEffect">
                                  <p:stCondLst>
                                    <p:cond delay="0"/>
                                  </p:stCondLst>
                                  <p:childTnLst>
                                    <p:animClr clrSpc="rgb" dir="cw">
                                      <p:cBhvr override="childStyle">
                                        <p:cTn id="2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xit" presetSubtype="2" fill="hold" nodeType="withEffect">
                                  <p:stCondLst>
                                    <p:cond delay="0"/>
                                  </p:stCondLst>
                                  <p:childTnLst>
                                    <p:anim calcmode="lin" valueType="num">
                                      <p:cBhvr additive="base">
                                        <p:cTn id="28" dur="500"/>
                                        <p:tgtEl>
                                          <p:spTgt spid="6"/>
                                        </p:tgtEl>
                                        <p:attrNameLst>
                                          <p:attrName>ppt_x</p:attrName>
                                        </p:attrNameLst>
                                      </p:cBhvr>
                                      <p:tavLst>
                                        <p:tav tm="0">
                                          <p:val>
                                            <p:strVal val="ppt_x"/>
                                          </p:val>
                                        </p:tav>
                                        <p:tav tm="100000">
                                          <p:val>
                                            <p:strVal val="1+ppt_w/2"/>
                                          </p:val>
                                        </p:tav>
                                      </p:tavLst>
                                    </p:anim>
                                    <p:anim calcmode="lin" valueType="num">
                                      <p:cBhvr additive="base">
                                        <p:cTn id="29" dur="500"/>
                                        <p:tgtEl>
                                          <p:spTgt spid="6"/>
                                        </p:tgtEl>
                                        <p:attrNameLst>
                                          <p:attrName>ppt_y</p:attrName>
                                        </p:attrNameLst>
                                      </p:cBhvr>
                                      <p:tavLst>
                                        <p:tav tm="0">
                                          <p:val>
                                            <p:strVal val="ppt_y"/>
                                          </p:val>
                                        </p:tav>
                                        <p:tav tm="100000">
                                          <p:val>
                                            <p:strVal val="ppt_y"/>
                                          </p:val>
                                        </p:tav>
                                      </p:tavLst>
                                    </p:anim>
                                    <p:set>
                                      <p:cBhvr>
                                        <p:cTn id="30" dur="1" fill="hold">
                                          <p:stCondLst>
                                            <p:cond delay="499"/>
                                          </p:stCondLst>
                                        </p:cTn>
                                        <p:tgtEl>
                                          <p:spTgt spid="6"/>
                                        </p:tgtEl>
                                        <p:attrNameLst>
                                          <p:attrName>style.visibility</p:attrName>
                                        </p:attrNameLst>
                                      </p:cBhvr>
                                      <p:to>
                                        <p:strVal val="hidden"/>
                                      </p:to>
                                    </p:set>
                                  </p:childTnLst>
                                </p:cTn>
                              </p:par>
                              <p:par>
                                <p:cTn id="31" presetID="3" presetClass="emph" presetSubtype="2" fill="hold" nodeType="withEffect">
                                  <p:stCondLst>
                                    <p:cond delay="0"/>
                                  </p:stCondLst>
                                  <p:childTnLst>
                                    <p:animClr clrSpc="rgb" dir="cw">
                                      <p:cBhvr override="childStyle">
                                        <p:cTn id="3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par>
                                <p:cTn id="39" presetID="2" presetClass="exit" presetSubtype="2" fill="hold" nodeType="withEffect">
                                  <p:stCondLst>
                                    <p:cond delay="0"/>
                                  </p:stCondLst>
                                  <p:childTnLst>
                                    <p:anim calcmode="lin" valueType="num">
                                      <p:cBhvr additive="base">
                                        <p:cTn id="40" dur="500"/>
                                        <p:tgtEl>
                                          <p:spTgt spid="7"/>
                                        </p:tgtEl>
                                        <p:attrNameLst>
                                          <p:attrName>ppt_x</p:attrName>
                                        </p:attrNameLst>
                                      </p:cBhvr>
                                      <p:tavLst>
                                        <p:tav tm="0">
                                          <p:val>
                                            <p:strVal val="ppt_x"/>
                                          </p:val>
                                        </p:tav>
                                        <p:tav tm="100000">
                                          <p:val>
                                            <p:strVal val="1+ppt_w/2"/>
                                          </p:val>
                                        </p:tav>
                                      </p:tavLst>
                                    </p:anim>
                                    <p:anim calcmode="lin" valueType="num">
                                      <p:cBhvr additive="base">
                                        <p:cTn id="41" dur="500"/>
                                        <p:tgtEl>
                                          <p:spTgt spid="7"/>
                                        </p:tgtEl>
                                        <p:attrNameLst>
                                          <p:attrName>ppt_y</p:attrName>
                                        </p:attrNameLst>
                                      </p:cBhvr>
                                      <p:tavLst>
                                        <p:tav tm="0">
                                          <p:val>
                                            <p:strVal val="ppt_y"/>
                                          </p:val>
                                        </p:tav>
                                        <p:tav tm="100000">
                                          <p:val>
                                            <p:strVal val="ppt_y"/>
                                          </p:val>
                                        </p:tav>
                                      </p:tavLst>
                                    </p:anim>
                                    <p:set>
                                      <p:cBhvr>
                                        <p:cTn id="42" dur="1" fill="hold">
                                          <p:stCondLst>
                                            <p:cond delay="499"/>
                                          </p:stCondLst>
                                        </p:cTn>
                                        <p:tgtEl>
                                          <p:spTgt spid="7"/>
                                        </p:tgtEl>
                                        <p:attrNameLst>
                                          <p:attrName>style.visibility</p:attrName>
                                        </p:attrNameLst>
                                      </p:cBhvr>
                                      <p:to>
                                        <p:strVal val="hidden"/>
                                      </p:to>
                                    </p:set>
                                  </p:childTnLst>
                                </p:cTn>
                              </p:par>
                              <p:par>
                                <p:cTn id="43" presetID="3" presetClass="emph" presetSubtype="2" fill="hold" nodeType="withEffect">
                                  <p:stCondLst>
                                    <p:cond delay="0"/>
                                  </p:stCondLst>
                                  <p:childTnLst>
                                    <p:animClr clrSpc="rgb" dir="cw">
                                      <p:cBhvr override="childStyle">
                                        <p:cTn id="4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1+#ppt_w/2"/>
                                          </p:val>
                                        </p:tav>
                                        <p:tav tm="100000">
                                          <p:val>
                                            <p:strVal val="#ppt_x"/>
                                          </p:val>
                                        </p:tav>
                                      </p:tavLst>
                                    </p:anim>
                                    <p:anim calcmode="lin" valueType="num">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 presetClass="exit" presetSubtype="2" fill="hold" nodeType="withEffect">
                                  <p:stCondLst>
                                    <p:cond delay="0"/>
                                  </p:stCondLst>
                                  <p:childTnLst>
                                    <p:anim calcmode="lin" valueType="num">
                                      <p:cBhvr additive="base">
                                        <p:cTn id="52" dur="500"/>
                                        <p:tgtEl>
                                          <p:spTgt spid="33"/>
                                        </p:tgtEl>
                                        <p:attrNameLst>
                                          <p:attrName>ppt_x</p:attrName>
                                        </p:attrNameLst>
                                      </p:cBhvr>
                                      <p:tavLst>
                                        <p:tav tm="0">
                                          <p:val>
                                            <p:strVal val="ppt_x"/>
                                          </p:val>
                                        </p:tav>
                                        <p:tav tm="100000">
                                          <p:val>
                                            <p:strVal val="1+ppt_w/2"/>
                                          </p:val>
                                        </p:tav>
                                      </p:tavLst>
                                    </p:anim>
                                    <p:anim calcmode="lin" valueType="num">
                                      <p:cBhvr additive="base">
                                        <p:cTn id="53" dur="500"/>
                                        <p:tgtEl>
                                          <p:spTgt spid="33"/>
                                        </p:tgtEl>
                                        <p:attrNameLst>
                                          <p:attrName>ppt_y</p:attrName>
                                        </p:attrNameLst>
                                      </p:cBhvr>
                                      <p:tavLst>
                                        <p:tav tm="0">
                                          <p:val>
                                            <p:strVal val="ppt_y"/>
                                          </p:val>
                                        </p:tav>
                                        <p:tav tm="100000">
                                          <p:val>
                                            <p:strVal val="ppt_y"/>
                                          </p:val>
                                        </p:tav>
                                      </p:tavLst>
                                    </p:anim>
                                    <p:set>
                                      <p:cBhvr>
                                        <p:cTn id="54" dur="1" fill="hold">
                                          <p:stCondLst>
                                            <p:cond delay="499"/>
                                          </p:stCondLst>
                                        </p:cTn>
                                        <p:tgtEl>
                                          <p:spTgt spid="33"/>
                                        </p:tgtEl>
                                        <p:attrNameLst>
                                          <p:attrName>style.visibility</p:attrName>
                                        </p:attrNameLst>
                                      </p:cBhvr>
                                      <p:to>
                                        <p:strVal val="hidden"/>
                                      </p:to>
                                    </p:set>
                                  </p:childTnLst>
                                </p:cTn>
                              </p:par>
                              <p:par>
                                <p:cTn id="55" presetID="3" presetClass="emph" presetSubtype="2" fill="hold" nodeType="withEffect">
                                  <p:stCondLst>
                                    <p:cond delay="0"/>
                                  </p:stCondLst>
                                  <p:childTnLst>
                                    <p:animClr clrSpc="rgb" dir="cw">
                                      <p:cBhvr override="childStyle">
                                        <p:cTn id="56"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1+#ppt_w/2"/>
                                          </p:val>
                                        </p:tav>
                                        <p:tav tm="100000">
                                          <p:val>
                                            <p:strVal val="#ppt_x"/>
                                          </p:val>
                                        </p:tav>
                                      </p:tavLst>
                                    </p:anim>
                                    <p:anim calcmode="lin" valueType="num">
                                      <p:cBhvr additive="base">
                                        <p:cTn id="62" dur="500" fill="hold"/>
                                        <p:tgtEl>
                                          <p:spTgt spid="5"/>
                                        </p:tgtEl>
                                        <p:attrNameLst>
                                          <p:attrName>ppt_y</p:attrName>
                                        </p:attrNameLst>
                                      </p:cBhvr>
                                      <p:tavLst>
                                        <p:tav tm="0">
                                          <p:val>
                                            <p:strVal val="#ppt_y"/>
                                          </p:val>
                                        </p:tav>
                                        <p:tav tm="100000">
                                          <p:val>
                                            <p:strVal val="#ppt_y"/>
                                          </p:val>
                                        </p:tav>
                                      </p:tavLst>
                                    </p:anim>
                                  </p:childTnLst>
                                </p:cTn>
                              </p:par>
                              <p:par>
                                <p:cTn id="63" presetID="2" presetClass="exit" presetSubtype="2" fill="hold" nodeType="withEffect">
                                  <p:stCondLst>
                                    <p:cond delay="0"/>
                                  </p:stCondLst>
                                  <p:childTnLst>
                                    <p:anim calcmode="lin" valueType="num">
                                      <p:cBhvr additive="base">
                                        <p:cTn id="64" dur="500"/>
                                        <p:tgtEl>
                                          <p:spTgt spid="35"/>
                                        </p:tgtEl>
                                        <p:attrNameLst>
                                          <p:attrName>ppt_x</p:attrName>
                                        </p:attrNameLst>
                                      </p:cBhvr>
                                      <p:tavLst>
                                        <p:tav tm="0">
                                          <p:val>
                                            <p:strVal val="ppt_x"/>
                                          </p:val>
                                        </p:tav>
                                        <p:tav tm="100000">
                                          <p:val>
                                            <p:strVal val="1+ppt_w/2"/>
                                          </p:val>
                                        </p:tav>
                                      </p:tavLst>
                                    </p:anim>
                                    <p:anim calcmode="lin" valueType="num">
                                      <p:cBhvr additive="base">
                                        <p:cTn id="65" dur="500"/>
                                        <p:tgtEl>
                                          <p:spTgt spid="35"/>
                                        </p:tgtEl>
                                        <p:attrNameLst>
                                          <p:attrName>ppt_y</p:attrName>
                                        </p:attrNameLst>
                                      </p:cBhvr>
                                      <p:tavLst>
                                        <p:tav tm="0">
                                          <p:val>
                                            <p:strVal val="ppt_y"/>
                                          </p:val>
                                        </p:tav>
                                        <p:tav tm="100000">
                                          <p:val>
                                            <p:strVal val="ppt_y"/>
                                          </p:val>
                                        </p:tav>
                                      </p:tavLst>
                                    </p:anim>
                                    <p:set>
                                      <p:cBhvr>
                                        <p:cTn id="66" dur="1" fill="hold">
                                          <p:stCondLst>
                                            <p:cond delay="499"/>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1+#ppt_w/2"/>
                                          </p:val>
                                        </p:tav>
                                        <p:tav tm="100000">
                                          <p:val>
                                            <p:strVal val="#ppt_x"/>
                                          </p:val>
                                        </p:tav>
                                      </p:tavLst>
                                    </p:anim>
                                    <p:anim calcmode="lin" valueType="num">
                                      <p:cBhvr additive="base">
                                        <p:cTn id="72" dur="500" fill="hold"/>
                                        <p:tgtEl>
                                          <p:spTgt spid="36"/>
                                        </p:tgtEl>
                                        <p:attrNameLst>
                                          <p:attrName>ppt_y</p:attrName>
                                        </p:attrNameLst>
                                      </p:cBhvr>
                                      <p:tavLst>
                                        <p:tav tm="0">
                                          <p:val>
                                            <p:strVal val="#ppt_y"/>
                                          </p:val>
                                        </p:tav>
                                        <p:tav tm="100000">
                                          <p:val>
                                            <p:strVal val="#ppt_y"/>
                                          </p:val>
                                        </p:tav>
                                      </p:tavLst>
                                    </p:anim>
                                  </p:childTnLst>
                                </p:cTn>
                              </p:par>
                              <p:par>
                                <p:cTn id="73" presetID="2" presetClass="exit" presetSubtype="2" fill="hold" nodeType="withEffect">
                                  <p:stCondLst>
                                    <p:cond delay="0"/>
                                  </p:stCondLst>
                                  <p:childTnLst>
                                    <p:anim calcmode="lin" valueType="num">
                                      <p:cBhvr additive="base">
                                        <p:cTn id="74" dur="500"/>
                                        <p:tgtEl>
                                          <p:spTgt spid="5"/>
                                        </p:tgtEl>
                                        <p:attrNameLst>
                                          <p:attrName>ppt_x</p:attrName>
                                        </p:attrNameLst>
                                      </p:cBhvr>
                                      <p:tavLst>
                                        <p:tav tm="0">
                                          <p:val>
                                            <p:strVal val="ppt_x"/>
                                          </p:val>
                                        </p:tav>
                                        <p:tav tm="100000">
                                          <p:val>
                                            <p:strVal val="1+ppt_w/2"/>
                                          </p:val>
                                        </p:tav>
                                      </p:tavLst>
                                    </p:anim>
                                    <p:anim calcmode="lin" valueType="num">
                                      <p:cBhvr additive="base">
                                        <p:cTn id="75" dur="500"/>
                                        <p:tgtEl>
                                          <p:spTgt spid="5"/>
                                        </p:tgtEl>
                                        <p:attrNameLst>
                                          <p:attrName>ppt_y</p:attrName>
                                        </p:attrNameLst>
                                      </p:cBhvr>
                                      <p:tavLst>
                                        <p:tav tm="0">
                                          <p:val>
                                            <p:strVal val="ppt_y"/>
                                          </p:val>
                                        </p:tav>
                                        <p:tav tm="100000">
                                          <p:val>
                                            <p:strVal val="ppt_y"/>
                                          </p:val>
                                        </p:tav>
                                      </p:tavLst>
                                    </p:anim>
                                    <p:set>
                                      <p:cBhvr>
                                        <p:cTn id="76" dur="1" fill="hold">
                                          <p:stCondLst>
                                            <p:cond delay="499"/>
                                          </p:stCondLst>
                                        </p:cTn>
                                        <p:tgtEl>
                                          <p:spTgt spid="5"/>
                                        </p:tgtEl>
                                        <p:attrNameLst>
                                          <p:attrName>style.visibility</p:attrName>
                                        </p:attrNameLst>
                                      </p:cBhvr>
                                      <p:to>
                                        <p:strVal val="hidden"/>
                                      </p:to>
                                    </p:set>
                                  </p:childTnLst>
                                </p:cTn>
                              </p:par>
                              <p:par>
                                <p:cTn id="77" presetID="3" presetClass="emph" presetSubtype="2" fill="hold" nodeType="withEffect">
                                  <p:stCondLst>
                                    <p:cond delay="0"/>
                                  </p:stCondLst>
                                  <p:childTnLst>
                                    <p:animClr clrSpc="rgb" dir="cw">
                                      <p:cBhvr override="childStyle">
                                        <p:cTn id="78"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07099" y="4815275"/>
            <a:ext cx="2149810" cy="1774901"/>
            <a:chOff x="3535255" y="1818731"/>
            <a:chExt cx="5116583" cy="4224294"/>
          </a:xfrm>
        </p:grpSpPr>
        <p:grpSp>
          <p:nvGrpSpPr>
            <p:cNvPr id="89" name="Group 88"/>
            <p:cNvGrpSpPr/>
            <p:nvPr/>
          </p:nvGrpSpPr>
          <p:grpSpPr>
            <a:xfrm>
              <a:off x="4368855" y="1818731"/>
              <a:ext cx="1319867" cy="1018047"/>
              <a:chOff x="3808412" y="619583"/>
              <a:chExt cx="1749425" cy="1349375"/>
            </a:xfrm>
            <a:solidFill>
              <a:schemeClr val="accent6">
                <a:lumMod val="75000"/>
              </a:schemeClr>
            </a:solidFill>
          </p:grpSpPr>
          <p:sp>
            <p:nvSpPr>
              <p:cNvPr id="10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a:off x="6493576" y="5024978"/>
              <a:ext cx="1318670" cy="1018047"/>
              <a:chOff x="6624637" y="4869320"/>
              <a:chExt cx="1747838" cy="1349376"/>
            </a:xfrm>
          </p:grpSpPr>
          <p:sp>
            <p:nvSpPr>
              <p:cNvPr id="10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1" name="Group 90"/>
            <p:cNvGrpSpPr/>
            <p:nvPr/>
          </p:nvGrpSpPr>
          <p:grpSpPr>
            <a:xfrm>
              <a:off x="5722259" y="2137321"/>
              <a:ext cx="687481" cy="341345"/>
              <a:chOff x="5651823" y="1798006"/>
              <a:chExt cx="819505" cy="406897"/>
            </a:xfrm>
            <a:solidFill>
              <a:schemeClr val="accent6">
                <a:lumMod val="75000"/>
              </a:schemeClr>
            </a:solidFill>
          </p:grpSpPr>
          <p:sp>
            <p:nvSpPr>
              <p:cNvPr id="10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2" name="Group 91"/>
            <p:cNvGrpSpPr/>
            <p:nvPr/>
          </p:nvGrpSpPr>
          <p:grpSpPr>
            <a:xfrm>
              <a:off x="6443275" y="2273858"/>
              <a:ext cx="2208563" cy="2819389"/>
              <a:chOff x="6511304" y="1960765"/>
              <a:chExt cx="2632696" cy="3360826"/>
            </a:xfrm>
          </p:grpSpPr>
          <p:sp>
            <p:nvSpPr>
              <p:cNvPr id="9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3" name="Group 92"/>
            <p:cNvGrpSpPr/>
            <p:nvPr/>
          </p:nvGrpSpPr>
          <p:grpSpPr>
            <a:xfrm>
              <a:off x="3535255" y="2770904"/>
              <a:ext cx="2934370" cy="2942753"/>
              <a:chOff x="3044826" y="2553263"/>
              <a:chExt cx="3497887" cy="3507881"/>
            </a:xfrm>
          </p:grpSpPr>
          <p:sp>
            <p:nvSpPr>
              <p:cNvPr id="9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2" name="Explosion 1 111"/>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p:cNvSpPr>
            <a:spLocks noGrp="1"/>
          </p:cNvSpPr>
          <p:nvPr>
            <p:ph sz="quarter" idx="16"/>
          </p:nvPr>
        </p:nvSpPr>
        <p:spPr>
          <a:xfrm>
            <a:off x="381718" y="2020900"/>
            <a:ext cx="3090786" cy="1866448"/>
          </a:xfrm>
        </p:spPr>
        <p:txBody>
          <a:bodyPr>
            <a:noAutofit/>
          </a:bodyPr>
          <a:lstStyle/>
          <a:p>
            <a:r>
              <a:rPr lang="en-US" sz="2000" dirty="0">
                <a:solidFill>
                  <a:schemeClr val="bg1">
                    <a:lumMod val="95000"/>
                  </a:schemeClr>
                </a:solidFill>
              </a:rPr>
              <a:t>Your Way, Your Platform</a:t>
            </a:r>
          </a:p>
          <a:p>
            <a:r>
              <a:rPr lang="en-US" sz="2000" dirty="0">
                <a:solidFill>
                  <a:schemeClr val="bg1">
                    <a:lumMod val="95000"/>
                  </a:schemeClr>
                </a:solidFill>
              </a:rPr>
              <a:t>Easy Customization</a:t>
            </a:r>
          </a:p>
          <a:p>
            <a:r>
              <a:rPr lang="en-US" sz="2000" dirty="0">
                <a:solidFill>
                  <a:schemeClr val="bg1">
                    <a:lumMod val="95000"/>
                  </a:schemeClr>
                </a:solidFill>
              </a:rPr>
              <a:t>Change Control</a:t>
            </a:r>
          </a:p>
          <a:p>
            <a:r>
              <a:rPr lang="en-US" sz="2000" dirty="0">
                <a:solidFill>
                  <a:schemeClr val="bg1">
                    <a:lumMod val="95000"/>
                  </a:schemeClr>
                </a:solidFill>
              </a:rPr>
              <a:t>Secret Variables</a:t>
            </a:r>
          </a:p>
          <a:p>
            <a:r>
              <a:rPr lang="en-US" sz="2000" dirty="0">
                <a:solidFill>
                  <a:schemeClr val="bg1">
                    <a:lumMod val="95000"/>
                  </a:schemeClr>
                </a:solidFill>
              </a:rPr>
              <a:t>Drafts &amp; Clones</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2" name="Text Placeholder 1"/>
          <p:cNvSpPr>
            <a:spLocks noGrp="1"/>
          </p:cNvSpPr>
          <p:nvPr>
            <p:ph type="body" idx="15"/>
          </p:nvPr>
        </p:nvSpPr>
        <p:spPr/>
        <p:txBody>
          <a:bodyPr/>
          <a:lstStyle/>
          <a:p>
            <a:r>
              <a:rPr lang="en-US" dirty="0"/>
              <a:t>Team Build 2015:</a:t>
            </a:r>
          </a:p>
          <a:p>
            <a:r>
              <a:rPr lang="en-US" dirty="0"/>
              <a:t>Design</a:t>
            </a:r>
          </a:p>
        </p:txBody>
      </p:sp>
      <p:pic>
        <p:nvPicPr>
          <p:cNvPr id="4" name="Picture 3"/>
          <p:cNvPicPr>
            <a:picLocks noChangeAspect="1"/>
          </p:cNvPicPr>
          <p:nvPr/>
        </p:nvPicPr>
        <p:blipFill>
          <a:blip r:embed="rId3"/>
          <a:stretch>
            <a:fillRect/>
          </a:stretch>
        </p:blipFill>
        <p:spPr>
          <a:xfrm>
            <a:off x="4776396" y="222123"/>
            <a:ext cx="7096554" cy="6530571"/>
          </a:xfrm>
          <a:prstGeom prst="rect">
            <a:avLst/>
          </a:prstGeom>
          <a:ln>
            <a:noFill/>
          </a:ln>
          <a:effectLst>
            <a:outerShdw blurRad="292100" dist="139700" dir="2700000" algn="tl" rotWithShape="0">
              <a:srgbClr val="333333">
                <a:alpha val="65000"/>
              </a:srgbClr>
            </a:outerShdw>
          </a:effectLst>
        </p:spPr>
      </p:pic>
      <p:pic>
        <p:nvPicPr>
          <p:cNvPr id="1026" name="Picture 2" descr="Add script tas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98" y="2082942"/>
            <a:ext cx="8479849" cy="33035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936469" y="264455"/>
            <a:ext cx="8201577" cy="6525525"/>
            <a:chOff x="3936469" y="264455"/>
            <a:chExt cx="8201577" cy="6525525"/>
          </a:xfrm>
        </p:grpSpPr>
        <p:pic>
          <p:nvPicPr>
            <p:cNvPr id="11" name="Picture 10"/>
            <p:cNvPicPr>
              <a:picLocks noChangeAspect="1"/>
            </p:cNvPicPr>
            <p:nvPr/>
          </p:nvPicPr>
          <p:blipFill>
            <a:blip r:embed="rId5"/>
            <a:stretch>
              <a:fillRect/>
            </a:stretch>
          </p:blipFill>
          <p:spPr>
            <a:xfrm>
              <a:off x="5587805" y="2804271"/>
              <a:ext cx="6550241" cy="3985709"/>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a:srcRect b="15680"/>
            <a:stretch/>
          </p:blipFill>
          <p:spPr>
            <a:xfrm>
              <a:off x="3936469" y="264455"/>
              <a:ext cx="6853451" cy="3073105"/>
            </a:xfrm>
            <a:prstGeom prst="rect">
              <a:avLst/>
            </a:prstGeom>
            <a:ln>
              <a:noFill/>
            </a:ln>
            <a:effectLst>
              <a:outerShdw blurRad="292100" dist="139700" dir="2700000" algn="tl" rotWithShape="0">
                <a:srgbClr val="333333">
                  <a:alpha val="65000"/>
                </a:srgbClr>
              </a:outerShdw>
            </a:effectLst>
          </p:spPr>
        </p:pic>
      </p:grpSp>
      <p:pic>
        <p:nvPicPr>
          <p:cNvPr id="1032" name="Picture 8" descr="Secr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774" y="2203890"/>
            <a:ext cx="8646272" cy="24589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3923295" y="321027"/>
            <a:ext cx="8234021" cy="6482186"/>
            <a:chOff x="3923295" y="321027"/>
            <a:chExt cx="8234021" cy="6482186"/>
          </a:xfrm>
        </p:grpSpPr>
        <p:pic>
          <p:nvPicPr>
            <p:cNvPr id="1036" name="Picture 12" descr="Draf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9888" y="1883800"/>
              <a:ext cx="4587428" cy="4919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Save as a draf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3295" y="321027"/>
              <a:ext cx="3627323" cy="26907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200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1+#ppt_w/2"/>
                                          </p:val>
                                        </p:tav>
                                        <p:tav tm="100000">
                                          <p:val>
                                            <p:strVal val="#ppt_x"/>
                                          </p:val>
                                        </p:tav>
                                      </p:tavLst>
                                    </p:anim>
                                    <p:anim calcmode="lin" valueType="num">
                                      <p:cBhvr additive="base">
                                        <p:cTn id="16" dur="500" fill="hold"/>
                                        <p:tgtEl>
                                          <p:spTgt spid="1026"/>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4"/>
                                        </p:tgtEl>
                                        <p:attrNameLst>
                                          <p:attrName>ppt_x</p:attrName>
                                        </p:attrNameLst>
                                      </p:cBhvr>
                                      <p:tavLst>
                                        <p:tav tm="0">
                                          <p:val>
                                            <p:strVal val="ppt_x"/>
                                          </p:val>
                                        </p:tav>
                                        <p:tav tm="100000">
                                          <p:val>
                                            <p:strVal val="1+ppt_w/2"/>
                                          </p:val>
                                        </p:tav>
                                      </p:tavLst>
                                    </p:anim>
                                    <p:anim calcmode="lin" valueType="num">
                                      <p:cBhvr additive="base">
                                        <p:cTn id="19" dur="500"/>
                                        <p:tgtEl>
                                          <p:spTgt spid="4"/>
                                        </p:tgtEl>
                                        <p:attrNameLst>
                                          <p:attrName>ppt_y</p:attrName>
                                        </p:attrNameLst>
                                      </p:cBhvr>
                                      <p:tavLst>
                                        <p:tav tm="0">
                                          <p:val>
                                            <p:strVal val="ppt_y"/>
                                          </p:val>
                                        </p:tav>
                                        <p:tav tm="100000">
                                          <p:val>
                                            <p:strVal val="ppt_y"/>
                                          </p:val>
                                        </p:tav>
                                      </p:tavLst>
                                    </p:anim>
                                    <p:set>
                                      <p:cBhvr>
                                        <p:cTn id="20" dur="1" fill="hold">
                                          <p:stCondLst>
                                            <p:cond delay="499"/>
                                          </p:stCondLst>
                                        </p:cTn>
                                        <p:tgtEl>
                                          <p:spTgt spid="4"/>
                                        </p:tgtEl>
                                        <p:attrNameLst>
                                          <p:attrName>style.visibility</p:attrName>
                                        </p:attrNameLst>
                                      </p:cBhvr>
                                      <p:to>
                                        <p:strVal val="hidden"/>
                                      </p:to>
                                    </p:set>
                                  </p:childTnLst>
                                </p:cTn>
                              </p:par>
                              <p:par>
                                <p:cTn id="21" presetID="3" presetClass="emph" presetSubtype="2" fill="hold" nodeType="withEffect">
                                  <p:stCondLst>
                                    <p:cond delay="0"/>
                                  </p:stCondLst>
                                  <p:childTnLst>
                                    <p:animClr clrSpc="rgb" dir="cw">
                                      <p:cBhvr override="childStyle">
                                        <p:cTn id="2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1026"/>
                                        </p:tgtEl>
                                        <p:attrNameLst>
                                          <p:attrName>ppt_x</p:attrName>
                                        </p:attrNameLst>
                                      </p:cBhvr>
                                      <p:tavLst>
                                        <p:tav tm="0">
                                          <p:val>
                                            <p:strVal val="ppt_x"/>
                                          </p:val>
                                        </p:tav>
                                        <p:tav tm="100000">
                                          <p:val>
                                            <p:strVal val="1+ppt_w/2"/>
                                          </p:val>
                                        </p:tav>
                                      </p:tavLst>
                                    </p:anim>
                                    <p:anim calcmode="lin" valueType="num">
                                      <p:cBhvr additive="base">
                                        <p:cTn id="31" dur="500"/>
                                        <p:tgtEl>
                                          <p:spTgt spid="1026"/>
                                        </p:tgtEl>
                                        <p:attrNameLst>
                                          <p:attrName>ppt_y</p:attrName>
                                        </p:attrNameLst>
                                      </p:cBhvr>
                                      <p:tavLst>
                                        <p:tav tm="0">
                                          <p:val>
                                            <p:strVal val="ppt_y"/>
                                          </p:val>
                                        </p:tav>
                                        <p:tav tm="100000">
                                          <p:val>
                                            <p:strVal val="ppt_y"/>
                                          </p:val>
                                        </p:tav>
                                      </p:tavLst>
                                    </p:anim>
                                    <p:set>
                                      <p:cBhvr>
                                        <p:cTn id="32" dur="1" fill="hold">
                                          <p:stCondLst>
                                            <p:cond delay="499"/>
                                          </p:stCondLst>
                                        </p:cTn>
                                        <p:tgtEl>
                                          <p:spTgt spid="1026"/>
                                        </p:tgtEl>
                                        <p:attrNameLst>
                                          <p:attrName>style.visibility</p:attrName>
                                        </p:attrNameLst>
                                      </p:cBhvr>
                                      <p:to>
                                        <p:strVal val="hidden"/>
                                      </p:to>
                                    </p:set>
                                  </p:childTnLst>
                                </p:cTn>
                              </p:par>
                              <p:par>
                                <p:cTn id="33" presetID="3" presetClass="emph" presetSubtype="2" fill="hold" nodeType="withEffect">
                                  <p:stCondLst>
                                    <p:cond delay="0"/>
                                  </p:stCondLst>
                                  <p:childTnLst>
                                    <p:animClr clrSpc="rgb" dir="cw">
                                      <p:cBhvr override="childStyle">
                                        <p:cTn id="3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additive="base">
                                        <p:cTn id="39" dur="500" fill="hold"/>
                                        <p:tgtEl>
                                          <p:spTgt spid="1032"/>
                                        </p:tgtEl>
                                        <p:attrNameLst>
                                          <p:attrName>ppt_x</p:attrName>
                                        </p:attrNameLst>
                                      </p:cBhvr>
                                      <p:tavLst>
                                        <p:tav tm="0">
                                          <p:val>
                                            <p:strVal val="1+#ppt_w/2"/>
                                          </p:val>
                                        </p:tav>
                                        <p:tav tm="100000">
                                          <p:val>
                                            <p:strVal val="#ppt_x"/>
                                          </p:val>
                                        </p:tav>
                                      </p:tavLst>
                                    </p:anim>
                                    <p:anim calcmode="lin" valueType="num">
                                      <p:cBhvr additive="base">
                                        <p:cTn id="40" dur="500" fill="hold"/>
                                        <p:tgtEl>
                                          <p:spTgt spid="1032"/>
                                        </p:tgtEl>
                                        <p:attrNameLst>
                                          <p:attrName>ppt_y</p:attrName>
                                        </p:attrNameLst>
                                      </p:cBhvr>
                                      <p:tavLst>
                                        <p:tav tm="0">
                                          <p:val>
                                            <p:strVal val="#ppt_y"/>
                                          </p:val>
                                        </p:tav>
                                        <p:tav tm="100000">
                                          <p:val>
                                            <p:strVal val="#ppt_y"/>
                                          </p:val>
                                        </p:tav>
                                      </p:tavLst>
                                    </p:anim>
                                  </p:childTnLst>
                                </p:cTn>
                              </p:par>
                              <p:par>
                                <p:cTn id="41" presetID="2" presetClass="exit" presetSubtype="2" fill="hold" nodeType="withEffect">
                                  <p:stCondLst>
                                    <p:cond delay="0"/>
                                  </p:stCondLst>
                                  <p:childTnLst>
                                    <p:anim calcmode="lin" valueType="num">
                                      <p:cBhvr additive="base">
                                        <p:cTn id="42" dur="500"/>
                                        <p:tgtEl>
                                          <p:spTgt spid="12"/>
                                        </p:tgtEl>
                                        <p:attrNameLst>
                                          <p:attrName>ppt_x</p:attrName>
                                        </p:attrNameLst>
                                      </p:cBhvr>
                                      <p:tavLst>
                                        <p:tav tm="0">
                                          <p:val>
                                            <p:strVal val="ppt_x"/>
                                          </p:val>
                                        </p:tav>
                                        <p:tav tm="100000">
                                          <p:val>
                                            <p:strVal val="1+ppt_w/2"/>
                                          </p:val>
                                        </p:tav>
                                      </p:tavLst>
                                    </p:anim>
                                    <p:anim calcmode="lin" valueType="num">
                                      <p:cBhvr additive="base">
                                        <p:cTn id="43" dur="500"/>
                                        <p:tgtEl>
                                          <p:spTgt spid="12"/>
                                        </p:tgtEl>
                                        <p:attrNameLst>
                                          <p:attrName>ppt_y</p:attrName>
                                        </p:attrNameLst>
                                      </p:cBhvr>
                                      <p:tavLst>
                                        <p:tav tm="0">
                                          <p:val>
                                            <p:strVal val="ppt_y"/>
                                          </p:val>
                                        </p:tav>
                                        <p:tav tm="100000">
                                          <p:val>
                                            <p:strVal val="ppt_y"/>
                                          </p:val>
                                        </p:tav>
                                      </p:tavLst>
                                    </p:anim>
                                    <p:set>
                                      <p:cBhvr>
                                        <p:cTn id="44" dur="1" fill="hold">
                                          <p:stCondLst>
                                            <p:cond delay="499"/>
                                          </p:stCondLst>
                                        </p:cTn>
                                        <p:tgtEl>
                                          <p:spTgt spid="12"/>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 presetClass="exit" presetSubtype="2" fill="hold" nodeType="withEffect">
                                  <p:stCondLst>
                                    <p:cond delay="0"/>
                                  </p:stCondLst>
                                  <p:childTnLst>
                                    <p:anim calcmode="lin" valueType="num">
                                      <p:cBhvr additive="base">
                                        <p:cTn id="54" dur="500"/>
                                        <p:tgtEl>
                                          <p:spTgt spid="1032"/>
                                        </p:tgtEl>
                                        <p:attrNameLst>
                                          <p:attrName>ppt_x</p:attrName>
                                        </p:attrNameLst>
                                      </p:cBhvr>
                                      <p:tavLst>
                                        <p:tav tm="0">
                                          <p:val>
                                            <p:strVal val="ppt_x"/>
                                          </p:val>
                                        </p:tav>
                                        <p:tav tm="100000">
                                          <p:val>
                                            <p:strVal val="1+ppt_w/2"/>
                                          </p:val>
                                        </p:tav>
                                      </p:tavLst>
                                    </p:anim>
                                    <p:anim calcmode="lin" valueType="num">
                                      <p:cBhvr additive="base">
                                        <p:cTn id="55" dur="500"/>
                                        <p:tgtEl>
                                          <p:spTgt spid="1032"/>
                                        </p:tgtEl>
                                        <p:attrNameLst>
                                          <p:attrName>ppt_y</p:attrName>
                                        </p:attrNameLst>
                                      </p:cBhvr>
                                      <p:tavLst>
                                        <p:tav tm="0">
                                          <p:val>
                                            <p:strVal val="ppt_y"/>
                                          </p:val>
                                        </p:tav>
                                        <p:tav tm="100000">
                                          <p:val>
                                            <p:strVal val="ppt_y"/>
                                          </p:val>
                                        </p:tav>
                                      </p:tavLst>
                                    </p:anim>
                                    <p:set>
                                      <p:cBhvr>
                                        <p:cTn id="56" dur="1" fill="hold">
                                          <p:stCondLst>
                                            <p:cond delay="499"/>
                                          </p:stCondLst>
                                        </p:cTn>
                                        <p:tgtEl>
                                          <p:spTgt spid="1032"/>
                                        </p:tgtEl>
                                        <p:attrNameLst>
                                          <p:attrName>style.visibility</p:attrName>
                                        </p:attrNameLst>
                                      </p:cBhvr>
                                      <p:to>
                                        <p:strVal val="hidden"/>
                                      </p:to>
                                    </p:set>
                                  </p:childTnLst>
                                </p:cTn>
                              </p:par>
                              <p:par>
                                <p:cTn id="57" presetID="3" presetClass="emph" presetSubtype="2" fill="hold" nodeType="withEffect">
                                  <p:stCondLst>
                                    <p:cond delay="0"/>
                                  </p:stCondLst>
                                  <p:childTnLst>
                                    <p:animClr clrSpc="rgb" dir="cw">
                                      <p:cBhvr override="childStyle">
                                        <p:cTn id="58"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07099" y="4815275"/>
            <a:ext cx="2149810" cy="1774901"/>
            <a:chOff x="3535255" y="1818731"/>
            <a:chExt cx="5116583" cy="4224294"/>
          </a:xfrm>
        </p:grpSpPr>
        <p:grpSp>
          <p:nvGrpSpPr>
            <p:cNvPr id="89" name="Group 88"/>
            <p:cNvGrpSpPr/>
            <p:nvPr/>
          </p:nvGrpSpPr>
          <p:grpSpPr>
            <a:xfrm>
              <a:off x="4368855" y="1818731"/>
              <a:ext cx="1319867" cy="1018047"/>
              <a:chOff x="3808412" y="619583"/>
              <a:chExt cx="1749425" cy="1349375"/>
            </a:xfrm>
            <a:solidFill>
              <a:schemeClr val="accent6">
                <a:lumMod val="75000"/>
              </a:schemeClr>
            </a:solidFill>
          </p:grpSpPr>
          <p:sp>
            <p:nvSpPr>
              <p:cNvPr id="108"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13"/>
              <p:cNvSpPr>
                <a:spLocks noChangeArrowheads="1"/>
              </p:cNvSpPr>
              <p:nvPr/>
            </p:nvSpPr>
            <p:spPr bwMode="auto">
              <a:xfrm>
                <a:off x="3808412" y="1181558"/>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4"/>
              <p:cNvSpPr>
                <a:spLocks noChangeArrowheads="1"/>
              </p:cNvSpPr>
              <p:nvPr/>
            </p:nvSpPr>
            <p:spPr bwMode="auto">
              <a:xfrm>
                <a:off x="3808412" y="1464133"/>
                <a:ext cx="1749425" cy="223838"/>
              </a:xfrm>
              <a:prstGeom prst="rect">
                <a:avLst/>
              </a:prstGeom>
              <a:solidFill>
                <a:srgbClr val="55C5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1"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a:off x="6493576" y="5024978"/>
              <a:ext cx="1318670" cy="1018047"/>
              <a:chOff x="6624637" y="4869320"/>
              <a:chExt cx="1747838" cy="1349376"/>
            </a:xfrm>
          </p:grpSpPr>
          <p:sp>
            <p:nvSpPr>
              <p:cNvPr id="104"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7"/>
              <p:cNvSpPr>
                <a:spLocks noChangeArrowheads="1"/>
              </p:cNvSpPr>
              <p:nvPr/>
            </p:nvSpPr>
            <p:spPr bwMode="auto">
              <a:xfrm>
                <a:off x="6624637" y="5432883"/>
                <a:ext cx="1747838" cy="22383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8"/>
              <p:cNvSpPr>
                <a:spLocks noChangeArrowheads="1"/>
              </p:cNvSpPr>
              <p:nvPr/>
            </p:nvSpPr>
            <p:spPr bwMode="auto">
              <a:xfrm>
                <a:off x="6624637" y="5715458"/>
                <a:ext cx="1747838" cy="220663"/>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1" name="Group 90"/>
            <p:cNvGrpSpPr/>
            <p:nvPr/>
          </p:nvGrpSpPr>
          <p:grpSpPr>
            <a:xfrm>
              <a:off x="5722259" y="2137321"/>
              <a:ext cx="687481" cy="341345"/>
              <a:chOff x="5651823" y="1798006"/>
              <a:chExt cx="819505" cy="406897"/>
            </a:xfrm>
            <a:solidFill>
              <a:schemeClr val="accent6">
                <a:lumMod val="75000"/>
              </a:schemeClr>
            </a:solidFill>
          </p:grpSpPr>
          <p:sp>
            <p:nvSpPr>
              <p:cNvPr id="102"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55C5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2" name="Group 91"/>
            <p:cNvGrpSpPr/>
            <p:nvPr/>
          </p:nvGrpSpPr>
          <p:grpSpPr>
            <a:xfrm>
              <a:off x="6443275" y="2273858"/>
              <a:ext cx="2208563" cy="2819389"/>
              <a:chOff x="6511304" y="1960765"/>
              <a:chExt cx="2632696" cy="3360826"/>
            </a:xfrm>
          </p:grpSpPr>
          <p:sp>
            <p:nvSpPr>
              <p:cNvPr id="98"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3" name="Group 92"/>
            <p:cNvGrpSpPr/>
            <p:nvPr/>
          </p:nvGrpSpPr>
          <p:grpSpPr>
            <a:xfrm>
              <a:off x="3535255" y="2770904"/>
              <a:ext cx="2934370" cy="2942753"/>
              <a:chOff x="3044826" y="2553263"/>
              <a:chExt cx="3497887" cy="3507881"/>
            </a:xfrm>
          </p:grpSpPr>
          <p:sp>
            <p:nvSpPr>
              <p:cNvPr id="94"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1BA6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2" name="Explosion 1 111"/>
          <p:cNvSpPr/>
          <p:nvPr/>
        </p:nvSpPr>
        <p:spPr bwMode="auto">
          <a:xfrm>
            <a:off x="938217" y="6141805"/>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p:cNvSpPr>
            <a:spLocks noGrp="1"/>
          </p:cNvSpPr>
          <p:nvPr>
            <p:ph sz="quarter" idx="16"/>
          </p:nvPr>
        </p:nvSpPr>
        <p:spPr>
          <a:xfrm>
            <a:off x="381718" y="1940118"/>
            <a:ext cx="3090786" cy="1866448"/>
          </a:xfrm>
        </p:spPr>
        <p:txBody>
          <a:bodyPr>
            <a:noAutofit/>
          </a:bodyPr>
          <a:lstStyle/>
          <a:p>
            <a:r>
              <a:rPr lang="en-US" sz="2000" dirty="0">
                <a:solidFill>
                  <a:schemeClr val="bg1">
                    <a:lumMod val="95000"/>
                  </a:schemeClr>
                </a:solidFill>
              </a:rPr>
              <a:t>Cross Platform Agents</a:t>
            </a:r>
          </a:p>
          <a:p>
            <a:r>
              <a:rPr lang="en-US" sz="2000" dirty="0">
                <a:solidFill>
                  <a:schemeClr val="bg1">
                    <a:lumMod val="95000"/>
                  </a:schemeClr>
                </a:solidFill>
              </a:rPr>
              <a:t>Real Time Status</a:t>
            </a:r>
          </a:p>
          <a:p>
            <a:r>
              <a:rPr lang="en-US" sz="2000" dirty="0">
                <a:solidFill>
                  <a:schemeClr val="bg1">
                    <a:lumMod val="95000"/>
                  </a:schemeClr>
                </a:solidFill>
              </a:rPr>
              <a:t>Agent Routing</a:t>
            </a:r>
          </a:p>
          <a:p>
            <a:r>
              <a:rPr lang="en-US" sz="2000" dirty="0">
                <a:solidFill>
                  <a:schemeClr val="bg1">
                    <a:lumMod val="95000"/>
                  </a:schemeClr>
                </a:solidFill>
              </a:rPr>
              <a:t>Improved CI</a:t>
            </a:r>
          </a:p>
          <a:p>
            <a:r>
              <a:rPr lang="en-US" sz="2000" dirty="0">
                <a:solidFill>
                  <a:schemeClr val="bg1">
                    <a:lumMod val="95000"/>
                  </a:schemeClr>
                </a:solidFill>
              </a:rPr>
              <a:t>Automated Testing</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2" name="Text Placeholder 1"/>
          <p:cNvSpPr>
            <a:spLocks noGrp="1"/>
          </p:cNvSpPr>
          <p:nvPr>
            <p:ph type="body" idx="15"/>
          </p:nvPr>
        </p:nvSpPr>
        <p:spPr/>
        <p:txBody>
          <a:bodyPr/>
          <a:lstStyle/>
          <a:p>
            <a:r>
              <a:rPr lang="en-US" dirty="0"/>
              <a:t>Team Build 2015:</a:t>
            </a:r>
          </a:p>
          <a:p>
            <a:r>
              <a:rPr lang="en-US" dirty="0"/>
              <a:t>Execute</a:t>
            </a:r>
          </a:p>
        </p:txBody>
      </p:sp>
      <p:pic>
        <p:nvPicPr>
          <p:cNvPr id="7" name="Picture 6"/>
          <p:cNvPicPr>
            <a:picLocks noChangeAspect="1"/>
          </p:cNvPicPr>
          <p:nvPr/>
        </p:nvPicPr>
        <p:blipFill>
          <a:blip r:embed="rId3"/>
          <a:stretch>
            <a:fillRect/>
          </a:stretch>
        </p:blipFill>
        <p:spPr>
          <a:xfrm>
            <a:off x="3961956" y="1140479"/>
            <a:ext cx="8083806" cy="4895638"/>
          </a:xfrm>
          <a:prstGeom prst="rect">
            <a:avLst/>
          </a:prstGeom>
          <a:ln>
            <a:noFill/>
          </a:ln>
          <a:effectLst>
            <a:outerShdw blurRad="292100" dist="139700" dir="2700000" algn="tl" rotWithShape="0">
              <a:srgbClr val="333333">
                <a:alpha val="65000"/>
              </a:srgbClr>
            </a:outerShdw>
          </a:effectLst>
        </p:spPr>
      </p:pic>
      <p:pic>
        <p:nvPicPr>
          <p:cNvPr id="1030" name="Picture 62" descr="Real-time views from your web brow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5762" y="960649"/>
            <a:ext cx="8892350" cy="5792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670" y="1740851"/>
            <a:ext cx="8767175" cy="3694894"/>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r="13149"/>
          <a:stretch/>
        </p:blipFill>
        <p:spPr>
          <a:xfrm>
            <a:off x="3084296" y="1280957"/>
            <a:ext cx="9175751" cy="4614681"/>
          </a:xfrm>
          <a:prstGeom prst="rect">
            <a:avLst/>
          </a:prstGeom>
          <a:ln>
            <a:noFill/>
          </a:ln>
          <a:effectLst>
            <a:outerShdw blurRad="292100" dist="139700" dir="2700000" algn="tl" rotWithShape="0">
              <a:srgbClr val="333333">
                <a:alpha val="65000"/>
              </a:srgbClr>
            </a:outerShdw>
          </a:effectLst>
        </p:spPr>
      </p:pic>
      <p:pic>
        <p:nvPicPr>
          <p:cNvPr id="3074" name="Picture 2" descr="https://i-msdn.sec.s-msft.com/Library/vs/alm/Build/_img/overview/ci-build-trigger-with-multiple-branch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5707" y="299428"/>
            <a:ext cx="7885325" cy="6416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8"/>
          <a:stretch>
            <a:fillRect/>
          </a:stretch>
        </p:blipFill>
        <p:spPr>
          <a:xfrm>
            <a:off x="4377105" y="312828"/>
            <a:ext cx="7642527" cy="6439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3221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500" fill="hold"/>
                                        <p:tgtEl>
                                          <p:spTgt spid="1030"/>
                                        </p:tgtEl>
                                        <p:attrNameLst>
                                          <p:attrName>ppt_x</p:attrName>
                                        </p:attrNameLst>
                                      </p:cBhvr>
                                      <p:tavLst>
                                        <p:tav tm="0">
                                          <p:val>
                                            <p:strVal val="1+#ppt_w/2"/>
                                          </p:val>
                                        </p:tav>
                                        <p:tav tm="100000">
                                          <p:val>
                                            <p:strVal val="#ppt_x"/>
                                          </p:val>
                                        </p:tav>
                                      </p:tavLst>
                                    </p:anim>
                                    <p:anim calcmode="lin" valueType="num">
                                      <p:cBhvr additive="base">
                                        <p:cTn id="16" dur="500" fill="hold"/>
                                        <p:tgtEl>
                                          <p:spTgt spid="1030"/>
                                        </p:tgtEl>
                                        <p:attrNameLst>
                                          <p:attrName>ppt_y</p:attrName>
                                        </p:attrNameLst>
                                      </p:cBhvr>
                                      <p:tavLst>
                                        <p:tav tm="0">
                                          <p:val>
                                            <p:strVal val="#ppt_y"/>
                                          </p:val>
                                        </p:tav>
                                        <p:tav tm="100000">
                                          <p:val>
                                            <p:strVal val="#ppt_y"/>
                                          </p:val>
                                        </p:tav>
                                      </p:tavLst>
                                    </p:anim>
                                  </p:childTnLst>
                                </p:cTn>
                              </p:par>
                              <p:par>
                                <p:cTn id="17" presetID="2" presetClass="exit" presetSubtype="2" fill="hold" nodeType="with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1+ppt_w/2"/>
                                          </p:val>
                                        </p:tav>
                                      </p:tavLst>
                                    </p:anim>
                                    <p:anim calcmode="lin" valueType="num">
                                      <p:cBhvr additive="base">
                                        <p:cTn id="19" dur="500"/>
                                        <p:tgtEl>
                                          <p:spTgt spid="7"/>
                                        </p:tgtEl>
                                        <p:attrNameLst>
                                          <p:attrName>ppt_y</p:attrName>
                                        </p:attrNameLst>
                                      </p:cBhvr>
                                      <p:tavLst>
                                        <p:tav tm="0">
                                          <p:val>
                                            <p:strVal val="ppt_y"/>
                                          </p:val>
                                        </p:tav>
                                        <p:tav tm="100000">
                                          <p:val>
                                            <p:strVal val="ppt_y"/>
                                          </p:val>
                                        </p:tav>
                                      </p:tavLst>
                                    </p:anim>
                                    <p:set>
                                      <p:cBhvr>
                                        <p:cTn id="20" dur="1" fill="hold">
                                          <p:stCondLst>
                                            <p:cond delay="499"/>
                                          </p:stCondLst>
                                        </p:cTn>
                                        <p:tgtEl>
                                          <p:spTgt spid="7"/>
                                        </p:tgtEl>
                                        <p:attrNameLst>
                                          <p:attrName>style.visibility</p:attrName>
                                        </p:attrNameLst>
                                      </p:cBhvr>
                                      <p:to>
                                        <p:strVal val="hidden"/>
                                      </p:to>
                                    </p:set>
                                  </p:childTnLst>
                                </p:cTn>
                              </p:par>
                              <p:par>
                                <p:cTn id="21" presetID="3" presetClass="emph" presetSubtype="2" fill="hold" nodeType="withEffect">
                                  <p:stCondLst>
                                    <p:cond delay="0"/>
                                  </p:stCondLst>
                                  <p:childTnLst>
                                    <p:animClr clrSpc="rgb" dir="cw">
                                      <p:cBhvr override="childStyle">
                                        <p:cTn id="2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E7A939"/>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ppt_y"/>
                                          </p:val>
                                        </p:tav>
                                        <p:tav tm="100000">
                                          <p:val>
                                            <p:strVal val="#ppt_y"/>
                                          </p:val>
                                        </p:tav>
                                      </p:tavLst>
                                    </p:anim>
                                  </p:childTnLst>
                                </p:cTn>
                              </p:par>
                              <p:par>
                                <p:cTn id="29" presetID="2" presetClass="exit" presetSubtype="2" fill="hold" nodeType="withEffect">
                                  <p:stCondLst>
                                    <p:cond delay="0"/>
                                  </p:stCondLst>
                                  <p:childTnLst>
                                    <p:anim calcmode="lin" valueType="num">
                                      <p:cBhvr additive="base">
                                        <p:cTn id="30" dur="500"/>
                                        <p:tgtEl>
                                          <p:spTgt spid="1030"/>
                                        </p:tgtEl>
                                        <p:attrNameLst>
                                          <p:attrName>ppt_x</p:attrName>
                                        </p:attrNameLst>
                                      </p:cBhvr>
                                      <p:tavLst>
                                        <p:tav tm="0">
                                          <p:val>
                                            <p:strVal val="ppt_x"/>
                                          </p:val>
                                        </p:tav>
                                        <p:tav tm="100000">
                                          <p:val>
                                            <p:strVal val="1+ppt_w/2"/>
                                          </p:val>
                                        </p:tav>
                                      </p:tavLst>
                                    </p:anim>
                                    <p:anim calcmode="lin" valueType="num">
                                      <p:cBhvr additive="base">
                                        <p:cTn id="31" dur="500"/>
                                        <p:tgtEl>
                                          <p:spTgt spid="1030"/>
                                        </p:tgtEl>
                                        <p:attrNameLst>
                                          <p:attrName>ppt_y</p:attrName>
                                        </p:attrNameLst>
                                      </p:cBhvr>
                                      <p:tavLst>
                                        <p:tav tm="0">
                                          <p:val>
                                            <p:strVal val="ppt_y"/>
                                          </p:val>
                                        </p:tav>
                                        <p:tav tm="100000">
                                          <p:val>
                                            <p:strVal val="ppt_y"/>
                                          </p:val>
                                        </p:tav>
                                      </p:tavLst>
                                    </p:anim>
                                    <p:set>
                                      <p:cBhvr>
                                        <p:cTn id="32" dur="1" fill="hold">
                                          <p:stCondLst>
                                            <p:cond delay="499"/>
                                          </p:stCondLst>
                                        </p:cTn>
                                        <p:tgtEl>
                                          <p:spTgt spid="1030"/>
                                        </p:tgtEl>
                                        <p:attrNameLst>
                                          <p:attrName>style.visibility</p:attrName>
                                        </p:attrNameLst>
                                      </p:cBhvr>
                                      <p:to>
                                        <p:strVal val="hidden"/>
                                      </p:to>
                                    </p:set>
                                  </p:childTnLst>
                                </p:cTn>
                              </p:par>
                              <p:par>
                                <p:cTn id="33" presetID="3" presetClass="emph" presetSubtype="1" nodeType="withEffect">
                                  <p:stCondLst>
                                    <p:cond delay="0"/>
                                  </p:stCondLst>
                                  <p:childTnLst>
                                    <p:set>
                                      <p:cBhvr override="childStyle">
                                        <p:cTn id="34" dur="indefinite"/>
                                        <p:tgtEl>
                                          <p:spTgt spid="3">
                                            <p:txEl>
                                              <p:pRg st="1" end="1"/>
                                            </p:txEl>
                                          </p:spTgt>
                                        </p:tgtEl>
                                        <p:attrNameLst>
                                          <p:attrName>style.color</p:attrName>
                                        </p:attrNameLst>
                                      </p:cBhvr>
                                      <p:to>
                                        <p:clrVal>
                                          <a:srgbClr val="E7A939"/>
                                        </p:clrVal>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1"/>
                                      </p:to>
                                    </p:animClr>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1+#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xit" presetSubtype="2" fill="hold" nodeType="withEffect">
                                  <p:stCondLst>
                                    <p:cond delay="0"/>
                                  </p:stCondLst>
                                  <p:childTnLst>
                                    <p:anim calcmode="lin" valueType="num">
                                      <p:cBhvr additive="base">
                                        <p:cTn id="42" dur="500"/>
                                        <p:tgtEl>
                                          <p:spTgt spid="40"/>
                                        </p:tgtEl>
                                        <p:attrNameLst>
                                          <p:attrName>ppt_x</p:attrName>
                                        </p:attrNameLst>
                                      </p:cBhvr>
                                      <p:tavLst>
                                        <p:tav tm="0">
                                          <p:val>
                                            <p:strVal val="ppt_x"/>
                                          </p:val>
                                        </p:tav>
                                        <p:tav tm="100000">
                                          <p:val>
                                            <p:strVal val="1+ppt_w/2"/>
                                          </p:val>
                                        </p:tav>
                                      </p:tavLst>
                                    </p:anim>
                                    <p:anim calcmode="lin" valueType="num">
                                      <p:cBhvr additive="base">
                                        <p:cTn id="43" dur="500"/>
                                        <p:tgtEl>
                                          <p:spTgt spid="40"/>
                                        </p:tgtEl>
                                        <p:attrNameLst>
                                          <p:attrName>ppt_y</p:attrName>
                                        </p:attrNameLst>
                                      </p:cBhvr>
                                      <p:tavLst>
                                        <p:tav tm="0">
                                          <p:val>
                                            <p:strVal val="ppt_y"/>
                                          </p:val>
                                        </p:tav>
                                        <p:tav tm="100000">
                                          <p:val>
                                            <p:strVal val="ppt_y"/>
                                          </p:val>
                                        </p:tav>
                                      </p:tavLst>
                                    </p:anim>
                                    <p:set>
                                      <p:cBhvr>
                                        <p:cTn id="44" dur="1" fill="hold">
                                          <p:stCondLst>
                                            <p:cond delay="499"/>
                                          </p:stCondLst>
                                        </p:cTn>
                                        <p:tgtEl>
                                          <p:spTgt spid="40"/>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bg1"/>
                                      </p:to>
                                    </p:animClr>
                                  </p:sub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074"/>
                                        </p:tgtEl>
                                        <p:attrNameLst>
                                          <p:attrName>style.visibility</p:attrName>
                                        </p:attrNameLst>
                                      </p:cBhvr>
                                      <p:to>
                                        <p:strVal val="visible"/>
                                      </p:to>
                                    </p:set>
                                    <p:anim calcmode="lin" valueType="num">
                                      <p:cBhvr additive="base">
                                        <p:cTn id="51" dur="500" fill="hold"/>
                                        <p:tgtEl>
                                          <p:spTgt spid="3074"/>
                                        </p:tgtEl>
                                        <p:attrNameLst>
                                          <p:attrName>ppt_x</p:attrName>
                                        </p:attrNameLst>
                                      </p:cBhvr>
                                      <p:tavLst>
                                        <p:tav tm="0">
                                          <p:val>
                                            <p:strVal val="1+#ppt_w/2"/>
                                          </p:val>
                                        </p:tav>
                                        <p:tav tm="100000">
                                          <p:val>
                                            <p:strVal val="#ppt_x"/>
                                          </p:val>
                                        </p:tav>
                                      </p:tavLst>
                                    </p:anim>
                                    <p:anim calcmode="lin" valueType="num">
                                      <p:cBhvr additive="base">
                                        <p:cTn id="52" dur="500" fill="hold"/>
                                        <p:tgtEl>
                                          <p:spTgt spid="3074"/>
                                        </p:tgtEl>
                                        <p:attrNameLst>
                                          <p:attrName>ppt_y</p:attrName>
                                        </p:attrNameLst>
                                      </p:cBhvr>
                                      <p:tavLst>
                                        <p:tav tm="0">
                                          <p:val>
                                            <p:strVal val="#ppt_y"/>
                                          </p:val>
                                        </p:tav>
                                        <p:tav tm="100000">
                                          <p:val>
                                            <p:strVal val="#ppt_y"/>
                                          </p:val>
                                        </p:tav>
                                      </p:tavLst>
                                    </p:anim>
                                  </p:childTnLst>
                                </p:cTn>
                              </p:par>
                              <p:par>
                                <p:cTn id="53" presetID="2" presetClass="exit" presetSubtype="2" fill="hold" nodeType="withEffect">
                                  <p:stCondLst>
                                    <p:cond delay="0"/>
                                  </p:stCondLst>
                                  <p:childTnLst>
                                    <p:anim calcmode="lin" valueType="num">
                                      <p:cBhvr additive="base">
                                        <p:cTn id="54" dur="500"/>
                                        <p:tgtEl>
                                          <p:spTgt spid="34"/>
                                        </p:tgtEl>
                                        <p:attrNameLst>
                                          <p:attrName>ppt_x</p:attrName>
                                        </p:attrNameLst>
                                      </p:cBhvr>
                                      <p:tavLst>
                                        <p:tav tm="0">
                                          <p:val>
                                            <p:strVal val="ppt_x"/>
                                          </p:val>
                                        </p:tav>
                                        <p:tav tm="100000">
                                          <p:val>
                                            <p:strVal val="1+ppt_w/2"/>
                                          </p:val>
                                        </p:tav>
                                      </p:tavLst>
                                    </p:anim>
                                    <p:anim calcmode="lin" valueType="num">
                                      <p:cBhvr additive="base">
                                        <p:cTn id="55" dur="500"/>
                                        <p:tgtEl>
                                          <p:spTgt spid="34"/>
                                        </p:tgtEl>
                                        <p:attrNameLst>
                                          <p:attrName>ppt_y</p:attrName>
                                        </p:attrNameLst>
                                      </p:cBhvr>
                                      <p:tavLst>
                                        <p:tav tm="0">
                                          <p:val>
                                            <p:strVal val="ppt_y"/>
                                          </p:val>
                                        </p:tav>
                                        <p:tav tm="100000">
                                          <p:val>
                                            <p:strVal val="ppt_y"/>
                                          </p:val>
                                        </p:tav>
                                      </p:tavLst>
                                    </p:anim>
                                    <p:set>
                                      <p:cBhvr>
                                        <p:cTn id="56" dur="1" fill="hold">
                                          <p:stCondLst>
                                            <p:cond delay="499"/>
                                          </p:stCondLst>
                                        </p:cTn>
                                        <p:tgtEl>
                                          <p:spTgt spid="34"/>
                                        </p:tgtEl>
                                        <p:attrNameLst>
                                          <p:attrName>style.visibility</p:attrName>
                                        </p:attrNameLst>
                                      </p:cBhvr>
                                      <p:to>
                                        <p:strVal val="hidden"/>
                                      </p:to>
                                    </p:set>
                                  </p:childTnLst>
                                </p:cTn>
                              </p:par>
                              <p:par>
                                <p:cTn id="57" presetID="3" presetClass="emph" presetSubtype="2" fill="hold" nodeType="withEffect">
                                  <p:stCondLst>
                                    <p:cond delay="0"/>
                                  </p:stCondLst>
                                  <p:childTnLst>
                                    <p:animClr clrSpc="rgb" dir="cw">
                                      <p:cBhvr override="childStyle">
                                        <p:cTn id="58"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chemeClr val="bg1"/>
                                      </p:to>
                                    </p:animClr>
                                  </p:subTnLst>
                                </p:cTn>
                              </p:par>
                            </p:childTnLst>
                          </p:cTn>
                        </p:par>
                      </p:childTnLst>
                    </p:cTn>
                  </p:par>
                  <p:par>
                    <p:cTn id="59" fill="hold">
                      <p:stCondLst>
                        <p:cond delay="indefinite"/>
                      </p:stCondLst>
                      <p:childTnLst>
                        <p:par>
                          <p:cTn id="60" fill="hold">
                            <p:stCondLst>
                              <p:cond delay="0"/>
                            </p:stCondLst>
                            <p:childTnLst>
                              <p:par>
                                <p:cTn id="61" presetID="2" presetClass="entr" presetSubtype="2"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1+#ppt_w/2"/>
                                          </p:val>
                                        </p:tav>
                                        <p:tav tm="100000">
                                          <p:val>
                                            <p:strVal val="#ppt_x"/>
                                          </p:val>
                                        </p:tav>
                                      </p:tavLst>
                                    </p:anim>
                                    <p:anim calcmode="lin" valueType="num">
                                      <p:cBhvr additive="base">
                                        <p:cTn id="64" dur="500" fill="hold"/>
                                        <p:tgtEl>
                                          <p:spTgt spid="4"/>
                                        </p:tgtEl>
                                        <p:attrNameLst>
                                          <p:attrName>ppt_y</p:attrName>
                                        </p:attrNameLst>
                                      </p:cBhvr>
                                      <p:tavLst>
                                        <p:tav tm="0">
                                          <p:val>
                                            <p:strVal val="#ppt_y"/>
                                          </p:val>
                                        </p:tav>
                                        <p:tav tm="100000">
                                          <p:val>
                                            <p:strVal val="#ppt_y"/>
                                          </p:val>
                                        </p:tav>
                                      </p:tavLst>
                                    </p:anim>
                                  </p:childTnLst>
                                </p:cTn>
                              </p:par>
                              <p:par>
                                <p:cTn id="65" presetID="2" presetClass="exit" presetSubtype="2" fill="hold" nodeType="withEffect">
                                  <p:stCondLst>
                                    <p:cond delay="0"/>
                                  </p:stCondLst>
                                  <p:childTnLst>
                                    <p:anim calcmode="lin" valueType="num">
                                      <p:cBhvr additive="base">
                                        <p:cTn id="66" dur="500"/>
                                        <p:tgtEl>
                                          <p:spTgt spid="3074"/>
                                        </p:tgtEl>
                                        <p:attrNameLst>
                                          <p:attrName>ppt_x</p:attrName>
                                        </p:attrNameLst>
                                      </p:cBhvr>
                                      <p:tavLst>
                                        <p:tav tm="0">
                                          <p:val>
                                            <p:strVal val="ppt_x"/>
                                          </p:val>
                                        </p:tav>
                                        <p:tav tm="100000">
                                          <p:val>
                                            <p:strVal val="1+ppt_w/2"/>
                                          </p:val>
                                        </p:tav>
                                      </p:tavLst>
                                    </p:anim>
                                    <p:anim calcmode="lin" valueType="num">
                                      <p:cBhvr additive="base">
                                        <p:cTn id="67" dur="500"/>
                                        <p:tgtEl>
                                          <p:spTgt spid="3074"/>
                                        </p:tgtEl>
                                        <p:attrNameLst>
                                          <p:attrName>ppt_y</p:attrName>
                                        </p:attrNameLst>
                                      </p:cBhvr>
                                      <p:tavLst>
                                        <p:tav tm="0">
                                          <p:val>
                                            <p:strVal val="ppt_y"/>
                                          </p:val>
                                        </p:tav>
                                        <p:tav tm="100000">
                                          <p:val>
                                            <p:strVal val="ppt_y"/>
                                          </p:val>
                                        </p:tav>
                                      </p:tavLst>
                                    </p:anim>
                                    <p:set>
                                      <p:cBhvr>
                                        <p:cTn id="68" dur="1" fill="hold">
                                          <p:stCondLst>
                                            <p:cond delay="499"/>
                                          </p:stCondLst>
                                        </p:cTn>
                                        <p:tgtEl>
                                          <p:spTgt spid="3074"/>
                                        </p:tgtEl>
                                        <p:attrNameLst>
                                          <p:attrName>style.visibility</p:attrName>
                                        </p:attrNameLst>
                                      </p:cBhvr>
                                      <p:to>
                                        <p:strVal val="hidden"/>
                                      </p:to>
                                    </p:set>
                                  </p:childTnLst>
                                </p:cTn>
                              </p:par>
                              <p:par>
                                <p:cTn id="69" presetID="3" presetClass="emph" presetSubtype="2" fill="hold" nodeType="withEffect">
                                  <p:stCondLst>
                                    <p:cond delay="0"/>
                                  </p:stCondLst>
                                  <p:childTnLst>
                                    <p:animClr clrSpc="rgb" dir="cw">
                                      <p:cBhvr override="childStyle">
                                        <p:cTn id="70" dur="1000" fill="hold"/>
                                        <p:tgtEl>
                                          <p:spTgt spid="3">
                                            <p:txEl>
                                              <p:pRg st="4" end="4"/>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4" end="4"/>
                                            </p:txEl>
                                          </p:spTgt>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Integrated Code Review</a:t>
            </a:r>
          </a:p>
        </p:txBody>
      </p:sp>
      <p:sp>
        <p:nvSpPr>
          <p:cNvPr id="3" name="Content Placeholder 2"/>
          <p:cNvSpPr>
            <a:spLocks noGrp="1"/>
          </p:cNvSpPr>
          <p:nvPr>
            <p:ph sz="quarter" idx="16"/>
          </p:nvPr>
        </p:nvSpPr>
        <p:spPr/>
        <p:txBody>
          <a:bodyPr>
            <a:noAutofit/>
          </a:bodyPr>
          <a:lstStyle/>
          <a:p>
            <a:r>
              <a:rPr lang="en-US" sz="2000" dirty="0">
                <a:solidFill>
                  <a:schemeClr val="bg1">
                    <a:lumMod val="95000"/>
                  </a:schemeClr>
                </a:solidFill>
              </a:rPr>
              <a:t>Request Review</a:t>
            </a:r>
          </a:p>
          <a:p>
            <a:r>
              <a:rPr lang="en-US" sz="2000" dirty="0">
                <a:solidFill>
                  <a:schemeClr val="bg1">
                    <a:lumMod val="95000"/>
                  </a:schemeClr>
                </a:solidFill>
              </a:rPr>
              <a:t>Accept Review</a:t>
            </a:r>
          </a:p>
          <a:p>
            <a:r>
              <a:rPr lang="en-US" sz="2000" dirty="0">
                <a:solidFill>
                  <a:schemeClr val="bg1">
                    <a:lumMod val="95000"/>
                  </a:schemeClr>
                </a:solidFill>
              </a:rPr>
              <a:t>Collaborate</a:t>
            </a:r>
          </a:p>
          <a:p>
            <a:r>
              <a:rPr lang="en-US" sz="2000" dirty="0">
                <a:solidFill>
                  <a:schemeClr val="bg1">
                    <a:lumMod val="95000"/>
                  </a:schemeClr>
                </a:solidFill>
              </a:rPr>
              <a:t>Associate w/ Changeset</a:t>
            </a: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sp>
        <p:nvSpPr>
          <p:cNvPr id="36" name="Picture Placeholder 35"/>
          <p:cNvSpPr>
            <a:spLocks noGrp="1"/>
          </p:cNvSpPr>
          <p:nvPr>
            <p:ph type="pic" sz="quarter" idx="17"/>
          </p:nvPr>
        </p:nvSpPr>
        <p:spPr/>
      </p:sp>
      <p:pic>
        <p:nvPicPr>
          <p:cNvPr id="4" name="Picture 3" hidden="1"/>
          <p:cNvPicPr>
            <a:picLocks noChangeAspect="1"/>
          </p:cNvPicPr>
          <p:nvPr/>
        </p:nvPicPr>
        <p:blipFill>
          <a:blip r:embed="rId3"/>
          <a:stretch>
            <a:fillRect/>
          </a:stretch>
        </p:blipFill>
        <p:spPr>
          <a:xfrm>
            <a:off x="3314699" y="725054"/>
            <a:ext cx="9121775" cy="5908453"/>
          </a:xfrm>
          <a:prstGeom prst="rect">
            <a:avLst/>
          </a:prstGeom>
        </p:spPr>
      </p:pic>
      <p:pic>
        <p:nvPicPr>
          <p:cNvPr id="5" name="Picture 4" hidden="1"/>
          <p:cNvPicPr>
            <a:picLocks noChangeAspect="1"/>
          </p:cNvPicPr>
          <p:nvPr/>
        </p:nvPicPr>
        <p:blipFill>
          <a:blip r:embed="rId4"/>
          <a:stretch>
            <a:fillRect/>
          </a:stretch>
        </p:blipFill>
        <p:spPr>
          <a:xfrm>
            <a:off x="7872413" y="197308"/>
            <a:ext cx="4564061" cy="6763619"/>
          </a:xfrm>
          <a:prstGeom prst="rect">
            <a:avLst/>
          </a:prstGeom>
        </p:spPr>
      </p:pic>
      <p:pic>
        <p:nvPicPr>
          <p:cNvPr id="6" name="Picture 5" hidden="1"/>
          <p:cNvPicPr>
            <a:picLocks noChangeAspect="1"/>
          </p:cNvPicPr>
          <p:nvPr/>
        </p:nvPicPr>
        <p:blipFill>
          <a:blip r:embed="rId5"/>
          <a:stretch>
            <a:fillRect/>
          </a:stretch>
        </p:blipFill>
        <p:spPr>
          <a:xfrm>
            <a:off x="5138736" y="1073560"/>
            <a:ext cx="7297738" cy="5011113"/>
          </a:xfrm>
          <a:prstGeom prst="rect">
            <a:avLst/>
          </a:prstGeom>
        </p:spPr>
      </p:pic>
      <p:pic>
        <p:nvPicPr>
          <p:cNvPr id="32" name="Picture 31"/>
          <p:cNvPicPr>
            <a:picLocks noChangeAspect="1"/>
          </p:cNvPicPr>
          <p:nvPr/>
        </p:nvPicPr>
        <p:blipFill>
          <a:blip r:embed="rId6"/>
          <a:stretch>
            <a:fillRect/>
          </a:stretch>
        </p:blipFill>
        <p:spPr>
          <a:xfrm>
            <a:off x="4494120" y="400355"/>
            <a:ext cx="7770201" cy="6189821"/>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7"/>
          <a:stretch>
            <a:fillRect/>
          </a:stretch>
        </p:blipFill>
        <p:spPr>
          <a:xfrm>
            <a:off x="4166012" y="400355"/>
            <a:ext cx="8081216" cy="6249164"/>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8"/>
          <a:stretch>
            <a:fillRect/>
          </a:stretch>
        </p:blipFill>
        <p:spPr>
          <a:xfrm>
            <a:off x="4219356" y="360974"/>
            <a:ext cx="8036420" cy="6265444"/>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9"/>
          <a:stretch>
            <a:fillRect/>
          </a:stretch>
        </p:blipFill>
        <p:spPr>
          <a:xfrm>
            <a:off x="3749054" y="1224607"/>
            <a:ext cx="8515267" cy="4636380"/>
          </a:xfrm>
          <a:prstGeom prst="rect">
            <a:avLst/>
          </a:prstGeom>
          <a:ln>
            <a:noFill/>
          </a:ln>
          <a:effectLst>
            <a:outerShdw blurRad="292100" dist="139700" dir="2700000" algn="tl" rotWithShape="0">
              <a:srgbClr val="333333">
                <a:alpha val="65000"/>
              </a:srgbClr>
            </a:outerShdw>
          </a:effectLst>
        </p:spPr>
      </p:pic>
      <p:grpSp>
        <p:nvGrpSpPr>
          <p:cNvPr id="37" name="Group 36"/>
          <p:cNvGrpSpPr/>
          <p:nvPr/>
        </p:nvGrpSpPr>
        <p:grpSpPr>
          <a:xfrm>
            <a:off x="407099" y="4815275"/>
            <a:ext cx="2149810" cy="1774901"/>
            <a:chOff x="3535255" y="1818731"/>
            <a:chExt cx="5116583" cy="4224294"/>
          </a:xfrm>
        </p:grpSpPr>
        <p:grpSp>
          <p:nvGrpSpPr>
            <p:cNvPr id="38" name="Group 37"/>
            <p:cNvGrpSpPr/>
            <p:nvPr/>
          </p:nvGrpSpPr>
          <p:grpSpPr>
            <a:xfrm>
              <a:off x="4368855" y="1818731"/>
              <a:ext cx="1319867" cy="1018047"/>
              <a:chOff x="3808412" y="619583"/>
              <a:chExt cx="1749425" cy="1349375"/>
            </a:xfrm>
            <a:solidFill>
              <a:schemeClr val="accent6">
                <a:lumMod val="75000"/>
              </a:schemeClr>
            </a:solidFill>
          </p:grpSpPr>
          <p:sp>
            <p:nvSpPr>
              <p:cNvPr id="57"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6493576" y="5024978"/>
              <a:ext cx="1318670" cy="1018047"/>
              <a:chOff x="6624637" y="4869320"/>
              <a:chExt cx="1747838" cy="1349376"/>
            </a:xfrm>
          </p:grpSpPr>
          <p:sp>
            <p:nvSpPr>
              <p:cNvPr id="53"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0" name="Group 39"/>
            <p:cNvGrpSpPr/>
            <p:nvPr/>
          </p:nvGrpSpPr>
          <p:grpSpPr>
            <a:xfrm>
              <a:off x="5722259" y="2137321"/>
              <a:ext cx="687481" cy="341345"/>
              <a:chOff x="5651823" y="1798006"/>
              <a:chExt cx="819505" cy="406897"/>
            </a:xfrm>
            <a:solidFill>
              <a:schemeClr val="accent6">
                <a:lumMod val="75000"/>
              </a:schemeClr>
            </a:solidFill>
          </p:grpSpPr>
          <p:sp>
            <p:nvSpPr>
              <p:cNvPr id="51"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6443275" y="2273858"/>
              <a:ext cx="2208563" cy="2819389"/>
              <a:chOff x="6511304" y="1960765"/>
              <a:chExt cx="2632696" cy="3360826"/>
            </a:xfrm>
          </p:grpSpPr>
          <p:sp>
            <p:nvSpPr>
              <p:cNvPr id="47"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3535255" y="2770904"/>
              <a:ext cx="2934370" cy="2942753"/>
              <a:chOff x="3044826" y="2553263"/>
              <a:chExt cx="3497887" cy="3507881"/>
            </a:xfrm>
          </p:grpSpPr>
          <p:sp>
            <p:nvSpPr>
              <p:cNvPr id="43"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61" name="Explosion 1 60"/>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0612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1+ppt_w/2"/>
                                          </p:val>
                                        </p:tav>
                                      </p:tavLst>
                                    </p:anim>
                                    <p:anim calcmode="lin" valueType="num">
                                      <p:cBhvr additive="base">
                                        <p:cTn id="11" dur="500"/>
                                        <p:tgtEl>
                                          <p:spTgt spid="4"/>
                                        </p:tgtEl>
                                        <p:attrNameLst>
                                          <p:attrName>ppt_y</p:attrName>
                                        </p:attrNameLst>
                                      </p:cBhvr>
                                      <p:tavLst>
                                        <p:tav tm="0">
                                          <p:val>
                                            <p:strVal val="ppt_y"/>
                                          </p:val>
                                        </p:tav>
                                        <p:tav tm="100000">
                                          <p:val>
                                            <p:strVal val="ppt_y"/>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par>
                                <p:cTn id="19" presetID="3" presetClass="emph" presetSubtype="2" fill="hold" nodeType="withEffect">
                                  <p:stCondLst>
                                    <p:cond delay="0"/>
                                  </p:stCondLst>
                                  <p:childTnLst>
                                    <p:animClr clrSpc="rgb" dir="cw">
                                      <p:cBhvr override="childStyle">
                                        <p:cTn id="20"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par>
                                <p:cTn id="27" presetID="2" presetClass="exit" presetSubtype="2" fill="hold" nodeType="withEffect">
                                  <p:stCondLst>
                                    <p:cond delay="0"/>
                                  </p:stCondLst>
                                  <p:childTnLst>
                                    <p:anim calcmode="lin" valueType="num">
                                      <p:cBhvr additive="base">
                                        <p:cTn id="28" dur="500"/>
                                        <p:tgtEl>
                                          <p:spTgt spid="32"/>
                                        </p:tgtEl>
                                        <p:attrNameLst>
                                          <p:attrName>ppt_x</p:attrName>
                                        </p:attrNameLst>
                                      </p:cBhvr>
                                      <p:tavLst>
                                        <p:tav tm="0">
                                          <p:val>
                                            <p:strVal val="ppt_x"/>
                                          </p:val>
                                        </p:tav>
                                        <p:tav tm="100000">
                                          <p:val>
                                            <p:strVal val="1+ppt_w/2"/>
                                          </p:val>
                                        </p:tav>
                                      </p:tavLst>
                                    </p:anim>
                                    <p:anim calcmode="lin" valueType="num">
                                      <p:cBhvr additive="base">
                                        <p:cTn id="29" dur="500"/>
                                        <p:tgtEl>
                                          <p:spTgt spid="32"/>
                                        </p:tgtEl>
                                        <p:attrNameLst>
                                          <p:attrName>ppt_y</p:attrName>
                                        </p:attrNameLst>
                                      </p:cBhvr>
                                      <p:tavLst>
                                        <p:tav tm="0">
                                          <p:val>
                                            <p:strVal val="ppt_y"/>
                                          </p:val>
                                        </p:tav>
                                        <p:tav tm="100000">
                                          <p:val>
                                            <p:strVal val="ppt_y"/>
                                          </p:val>
                                        </p:tav>
                                      </p:tavLst>
                                    </p:anim>
                                    <p:set>
                                      <p:cBhvr>
                                        <p:cTn id="30" dur="1" fill="hold">
                                          <p:stCondLst>
                                            <p:cond delay="499"/>
                                          </p:stCondLst>
                                        </p:cTn>
                                        <p:tgtEl>
                                          <p:spTgt spid="32"/>
                                        </p:tgtEl>
                                        <p:attrNameLst>
                                          <p:attrName>style.visibility</p:attrName>
                                        </p:attrNameLst>
                                      </p:cBhvr>
                                      <p:to>
                                        <p:strVal val="hidden"/>
                                      </p:to>
                                    </p:set>
                                  </p:childTnLst>
                                </p:cTn>
                              </p:par>
                              <p:par>
                                <p:cTn id="31" presetID="3" presetClass="emph" presetSubtype="2" fill="hold" nodeType="withEffect">
                                  <p:stCondLst>
                                    <p:cond delay="0"/>
                                  </p:stCondLst>
                                  <p:childTnLst>
                                    <p:animClr clrSpc="rgb" dir="cw">
                                      <p:cBhvr override="childStyle">
                                        <p:cTn id="32"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2" presetClass="exit" presetSubtype="2" fill="hold" nodeType="withEffect">
                                  <p:stCondLst>
                                    <p:cond delay="0"/>
                                  </p:stCondLst>
                                  <p:childTnLst>
                                    <p:anim calcmode="lin" valueType="num">
                                      <p:cBhvr additive="base">
                                        <p:cTn id="40" dur="500"/>
                                        <p:tgtEl>
                                          <p:spTgt spid="5"/>
                                        </p:tgtEl>
                                        <p:attrNameLst>
                                          <p:attrName>ppt_x</p:attrName>
                                        </p:attrNameLst>
                                      </p:cBhvr>
                                      <p:tavLst>
                                        <p:tav tm="0">
                                          <p:val>
                                            <p:strVal val="ppt_x"/>
                                          </p:val>
                                        </p:tav>
                                        <p:tav tm="100000">
                                          <p:val>
                                            <p:strVal val="1+ppt_w/2"/>
                                          </p:val>
                                        </p:tav>
                                      </p:tavLst>
                                    </p:anim>
                                    <p:anim calcmode="lin" valueType="num">
                                      <p:cBhvr additive="base">
                                        <p:cTn id="41" dur="500"/>
                                        <p:tgtEl>
                                          <p:spTgt spid="5"/>
                                        </p:tgtEl>
                                        <p:attrNameLst>
                                          <p:attrName>ppt_y</p:attrName>
                                        </p:attrNameLst>
                                      </p:cBhvr>
                                      <p:tavLst>
                                        <p:tav tm="0">
                                          <p:val>
                                            <p:strVal val="ppt_y"/>
                                          </p:val>
                                        </p:tav>
                                        <p:tav tm="100000">
                                          <p:val>
                                            <p:strVal val="ppt_y"/>
                                          </p:val>
                                        </p:tav>
                                      </p:tavLst>
                                    </p:anim>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1+#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xit" presetSubtype="2" fill="hold" nodeType="withEffect">
                                  <p:stCondLst>
                                    <p:cond delay="0"/>
                                  </p:stCondLst>
                                  <p:childTnLst>
                                    <p:anim calcmode="lin" valueType="num">
                                      <p:cBhvr additive="base">
                                        <p:cTn id="50" dur="500"/>
                                        <p:tgtEl>
                                          <p:spTgt spid="33"/>
                                        </p:tgtEl>
                                        <p:attrNameLst>
                                          <p:attrName>ppt_x</p:attrName>
                                        </p:attrNameLst>
                                      </p:cBhvr>
                                      <p:tavLst>
                                        <p:tav tm="0">
                                          <p:val>
                                            <p:strVal val="ppt_x"/>
                                          </p:val>
                                        </p:tav>
                                        <p:tav tm="100000">
                                          <p:val>
                                            <p:strVal val="1+ppt_w/2"/>
                                          </p:val>
                                        </p:tav>
                                      </p:tavLst>
                                    </p:anim>
                                    <p:anim calcmode="lin" valueType="num">
                                      <p:cBhvr additive="base">
                                        <p:cTn id="51" dur="500"/>
                                        <p:tgtEl>
                                          <p:spTgt spid="33"/>
                                        </p:tgtEl>
                                        <p:attrNameLst>
                                          <p:attrName>ppt_y</p:attrName>
                                        </p:attrNameLst>
                                      </p:cBhvr>
                                      <p:tavLst>
                                        <p:tav tm="0">
                                          <p:val>
                                            <p:strVal val="ppt_y"/>
                                          </p:val>
                                        </p:tav>
                                        <p:tav tm="100000">
                                          <p:val>
                                            <p:strVal val="ppt_y"/>
                                          </p:val>
                                        </p:tav>
                                      </p:tavLst>
                                    </p:anim>
                                    <p:set>
                                      <p:cBhvr>
                                        <p:cTn id="52" dur="1" fill="hold">
                                          <p:stCondLst>
                                            <p:cond delay="499"/>
                                          </p:stCondLst>
                                        </p:cTn>
                                        <p:tgtEl>
                                          <p:spTgt spid="33"/>
                                        </p:tgtEl>
                                        <p:attrNameLst>
                                          <p:attrName>style.visibility</p:attrName>
                                        </p:attrNameLst>
                                      </p:cBhvr>
                                      <p:to>
                                        <p:strVal val="hidden"/>
                                      </p:to>
                                    </p:set>
                                  </p:childTnLst>
                                </p:cTn>
                              </p:par>
                              <p:par>
                                <p:cTn id="53" presetID="3" presetClass="emph" presetSubtype="2" fill="hold" nodeType="withEffect">
                                  <p:stCondLst>
                                    <p:cond delay="0"/>
                                  </p:stCondLst>
                                  <p:childTnLst>
                                    <p:animClr clrSpc="rgb" dir="cw">
                                      <p:cBhvr override="childStyle">
                                        <p:cTn id="54"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1+#ppt_w/2"/>
                                          </p:val>
                                        </p:tav>
                                        <p:tav tm="100000">
                                          <p:val>
                                            <p:strVal val="#ppt_x"/>
                                          </p:val>
                                        </p:tav>
                                      </p:tavLst>
                                    </p:anim>
                                    <p:anim calcmode="lin" valueType="num">
                                      <p:cBhvr additive="base">
                                        <p:cTn id="60" dur="500" fill="hold"/>
                                        <p:tgtEl>
                                          <p:spTgt spid="35"/>
                                        </p:tgtEl>
                                        <p:attrNameLst>
                                          <p:attrName>ppt_y</p:attrName>
                                        </p:attrNameLst>
                                      </p:cBhvr>
                                      <p:tavLst>
                                        <p:tav tm="0">
                                          <p:val>
                                            <p:strVal val="#ppt_y"/>
                                          </p:val>
                                        </p:tav>
                                        <p:tav tm="100000">
                                          <p:val>
                                            <p:strVal val="#ppt_y"/>
                                          </p:val>
                                        </p:tav>
                                      </p:tavLst>
                                    </p:anim>
                                  </p:childTnLst>
                                </p:cTn>
                              </p:par>
                              <p:par>
                                <p:cTn id="61" presetID="2" presetClass="exit" presetSubtype="2" fill="hold" nodeType="withEffect">
                                  <p:stCondLst>
                                    <p:cond delay="0"/>
                                  </p:stCondLst>
                                  <p:childTnLst>
                                    <p:anim calcmode="lin" valueType="num">
                                      <p:cBhvr additive="base">
                                        <p:cTn id="62" dur="500"/>
                                        <p:tgtEl>
                                          <p:spTgt spid="34"/>
                                        </p:tgtEl>
                                        <p:attrNameLst>
                                          <p:attrName>ppt_x</p:attrName>
                                        </p:attrNameLst>
                                      </p:cBhvr>
                                      <p:tavLst>
                                        <p:tav tm="0">
                                          <p:val>
                                            <p:strVal val="ppt_x"/>
                                          </p:val>
                                        </p:tav>
                                        <p:tav tm="100000">
                                          <p:val>
                                            <p:strVal val="1+ppt_w/2"/>
                                          </p:val>
                                        </p:tav>
                                      </p:tavLst>
                                    </p:anim>
                                    <p:anim calcmode="lin" valueType="num">
                                      <p:cBhvr additive="base">
                                        <p:cTn id="63" dur="500"/>
                                        <p:tgtEl>
                                          <p:spTgt spid="34"/>
                                        </p:tgtEl>
                                        <p:attrNameLst>
                                          <p:attrName>ppt_y</p:attrName>
                                        </p:attrNameLst>
                                      </p:cBhvr>
                                      <p:tavLst>
                                        <p:tav tm="0">
                                          <p:val>
                                            <p:strVal val="ppt_y"/>
                                          </p:val>
                                        </p:tav>
                                        <p:tav tm="100000">
                                          <p:val>
                                            <p:strVal val="ppt_y"/>
                                          </p:val>
                                        </p:tav>
                                      </p:tavLst>
                                    </p:anim>
                                    <p:set>
                                      <p:cBhvr>
                                        <p:cTn id="64" dur="1" fill="hold">
                                          <p:stCondLst>
                                            <p:cond delay="499"/>
                                          </p:stCondLst>
                                        </p:cTn>
                                        <p:tgtEl>
                                          <p:spTgt spid="34"/>
                                        </p:tgtEl>
                                        <p:attrNameLst>
                                          <p:attrName>style.visibility</p:attrName>
                                        </p:attrNameLst>
                                      </p:cBhvr>
                                      <p:to>
                                        <p:strVal val="hidden"/>
                                      </p:to>
                                    </p:set>
                                  </p:childTnLst>
                                </p:cTn>
                              </p:par>
                              <p:par>
                                <p:cTn id="65" presetID="3" presetClass="emph" presetSubtype="2" fill="hold" nodeType="withEffect">
                                  <p:stCondLst>
                                    <p:cond delay="0"/>
                                  </p:stCondLst>
                                  <p:childTnLst>
                                    <p:animClr clrSpc="rgb" dir="cw">
                                      <p:cBhvr override="childStyle">
                                        <p:cTn id="66"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p:txBody>
          <a:bodyPr/>
          <a:lstStyle/>
          <a:p>
            <a:r>
              <a:rPr lang="en-US" sz="4000" dirty="0">
                <a:solidFill>
                  <a:schemeClr val="bg1"/>
                </a:solidFill>
              </a:rPr>
              <a:t>Code Analysis</a:t>
            </a:r>
          </a:p>
        </p:txBody>
      </p:sp>
      <p:sp>
        <p:nvSpPr>
          <p:cNvPr id="3" name="Content Placeholder 2"/>
          <p:cNvSpPr>
            <a:spLocks noGrp="1"/>
          </p:cNvSpPr>
          <p:nvPr>
            <p:ph sz="quarter" idx="16"/>
          </p:nvPr>
        </p:nvSpPr>
        <p:spPr>
          <a:xfrm>
            <a:off x="378306" y="1291014"/>
            <a:ext cx="3090786" cy="1866448"/>
          </a:xfrm>
        </p:spPr>
        <p:txBody>
          <a:bodyPr>
            <a:noAutofit/>
          </a:bodyPr>
          <a:lstStyle/>
          <a:p>
            <a:r>
              <a:rPr lang="en-US" sz="2000" dirty="0">
                <a:solidFill>
                  <a:schemeClr val="bg1">
                    <a:lumMod val="95000"/>
                  </a:schemeClr>
                </a:solidFill>
              </a:rPr>
              <a:t>Static Analysis</a:t>
            </a:r>
          </a:p>
          <a:p>
            <a:r>
              <a:rPr lang="en-US" sz="2000" dirty="0">
                <a:solidFill>
                  <a:schemeClr val="bg1">
                    <a:lumMod val="95000"/>
                  </a:schemeClr>
                </a:solidFill>
              </a:rPr>
              <a:t>Code Metrics</a:t>
            </a:r>
          </a:p>
          <a:p>
            <a:r>
              <a:rPr lang="en-US" sz="2000" dirty="0">
                <a:solidFill>
                  <a:schemeClr val="bg1">
                    <a:lumMod val="95000"/>
                  </a:schemeClr>
                </a:solidFill>
              </a:rPr>
              <a:t>Code Coverage</a:t>
            </a:r>
          </a:p>
          <a:p>
            <a:r>
              <a:rPr lang="en-US" sz="2000" dirty="0">
                <a:solidFill>
                  <a:schemeClr val="bg1">
                    <a:lumMod val="95000"/>
                  </a:schemeClr>
                </a:solidFill>
              </a:rPr>
              <a:t>Code Clones</a:t>
            </a:r>
          </a:p>
          <a:p>
            <a:endParaRPr lang="en-US" sz="2000" dirty="0">
              <a:solidFill>
                <a:schemeClr val="bg1">
                  <a:lumMod val="95000"/>
                </a:schemeClr>
              </a:solidFill>
            </a:endParaRPr>
          </a:p>
          <a:p>
            <a:r>
              <a:rPr lang="en-US" sz="2000" dirty="0">
                <a:solidFill>
                  <a:schemeClr val="bg1">
                    <a:lumMod val="95000"/>
                  </a:schemeClr>
                </a:solidFill>
              </a:rPr>
              <a:t>Improved SharePoint &amp; </a:t>
            </a:r>
          </a:p>
          <a:p>
            <a:r>
              <a:rPr lang="en-US" sz="2000" dirty="0">
                <a:solidFill>
                  <a:schemeClr val="bg1">
                    <a:lumMod val="95000"/>
                  </a:schemeClr>
                </a:solidFill>
              </a:rPr>
              <a:t>C++ Support</a:t>
            </a:r>
          </a:p>
        </p:txBody>
      </p:sp>
      <p:sp>
        <p:nvSpPr>
          <p:cNvPr id="4" name="Picture Placeholder 3"/>
          <p:cNvSpPr>
            <a:spLocks noGrp="1"/>
          </p:cNvSpPr>
          <p:nvPr>
            <p:ph type="pic" sz="quarter" idx="17"/>
          </p:nvPr>
        </p:nvSpPr>
        <p:spPr/>
      </p:sp>
      <p:pic>
        <p:nvPicPr>
          <p:cNvPr id="5" name="Picture 4"/>
          <p:cNvPicPr>
            <a:picLocks noChangeAspect="1"/>
          </p:cNvPicPr>
          <p:nvPr/>
        </p:nvPicPr>
        <p:blipFill>
          <a:blip r:embed="rId3"/>
          <a:stretch>
            <a:fillRect/>
          </a:stretch>
        </p:blipFill>
        <p:spPr>
          <a:xfrm>
            <a:off x="3429885" y="453372"/>
            <a:ext cx="8816090" cy="60853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6279917" y="1550584"/>
            <a:ext cx="5966058" cy="389090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3322193" y="1052874"/>
            <a:ext cx="8923781" cy="488632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3375535" y="826369"/>
            <a:ext cx="8870439" cy="5339334"/>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7"/>
          <a:stretch>
            <a:fillRect/>
          </a:stretch>
        </p:blipFill>
        <p:spPr>
          <a:xfrm>
            <a:off x="3547172" y="169763"/>
            <a:ext cx="8698802" cy="6652546"/>
          </a:xfrm>
          <a:prstGeom prst="rect">
            <a:avLst/>
          </a:prstGeom>
          <a:ln>
            <a:noFill/>
          </a:ln>
          <a:effectLst>
            <a:outerShdw blurRad="292100" dist="139700" dir="2700000" algn="tl" rotWithShape="0">
              <a:srgbClr val="333333">
                <a:alpha val="65000"/>
              </a:srgbClr>
            </a:outerShdw>
          </a:effectLst>
        </p:spPr>
      </p:pic>
      <p:grpSp>
        <p:nvGrpSpPr>
          <p:cNvPr id="36" name="Group 35"/>
          <p:cNvGrpSpPr/>
          <p:nvPr/>
        </p:nvGrpSpPr>
        <p:grpSpPr>
          <a:xfrm>
            <a:off x="407099" y="4815275"/>
            <a:ext cx="2149810" cy="1774901"/>
            <a:chOff x="3535255" y="1818731"/>
            <a:chExt cx="5116583" cy="4224294"/>
          </a:xfrm>
        </p:grpSpPr>
        <p:grpSp>
          <p:nvGrpSpPr>
            <p:cNvPr id="37" name="Group 36"/>
            <p:cNvGrpSpPr/>
            <p:nvPr/>
          </p:nvGrpSpPr>
          <p:grpSpPr>
            <a:xfrm>
              <a:off x="4368855" y="1818731"/>
              <a:ext cx="1319867" cy="1018047"/>
              <a:chOff x="3808412" y="619583"/>
              <a:chExt cx="1749425" cy="1349375"/>
            </a:xfrm>
            <a:solidFill>
              <a:schemeClr val="accent6">
                <a:lumMod val="75000"/>
              </a:schemeClr>
            </a:solidFill>
          </p:grpSpPr>
          <p:sp>
            <p:nvSpPr>
              <p:cNvPr id="56"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Rectangle 13"/>
              <p:cNvSpPr>
                <a:spLocks noChangeArrowheads="1"/>
              </p:cNvSpPr>
              <p:nvPr/>
            </p:nvSpPr>
            <p:spPr bwMode="auto">
              <a:xfrm>
                <a:off x="3808412" y="1181558"/>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Rectangle 14"/>
              <p:cNvSpPr>
                <a:spLocks noChangeArrowheads="1"/>
              </p:cNvSpPr>
              <p:nvPr/>
            </p:nvSpPr>
            <p:spPr bwMode="auto">
              <a:xfrm>
                <a:off x="3808412" y="1464133"/>
                <a:ext cx="1749425" cy="2238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8" name="Group 37"/>
            <p:cNvGrpSpPr/>
            <p:nvPr/>
          </p:nvGrpSpPr>
          <p:grpSpPr>
            <a:xfrm>
              <a:off x="6493576" y="5024978"/>
              <a:ext cx="1318670" cy="1018047"/>
              <a:chOff x="6624637" y="4869320"/>
              <a:chExt cx="1747838" cy="1349376"/>
            </a:xfrm>
          </p:grpSpPr>
          <p:sp>
            <p:nvSpPr>
              <p:cNvPr id="52"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0000"/>
                  </a:lnSpc>
                  <a:spcBef>
                    <a:spcPts val="0"/>
                  </a:spcBef>
                  <a:spcAft>
                    <a:spcPts val="0"/>
                  </a:spcAft>
                  <a:buClrTx/>
                  <a:buSzTx/>
                  <a:buFontTx/>
                  <a:buNone/>
                  <a:tabLst/>
                  <a:defRPr/>
                </a:pPr>
                <a:endParaRPr kumimoji="0" lang="en-US" sz="122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17"/>
              <p:cNvSpPr>
                <a:spLocks noChangeArrowheads="1"/>
              </p:cNvSpPr>
              <p:nvPr/>
            </p:nvSpPr>
            <p:spPr bwMode="auto">
              <a:xfrm>
                <a:off x="6624637" y="5432883"/>
                <a:ext cx="1747838" cy="223838"/>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18"/>
              <p:cNvSpPr>
                <a:spLocks noChangeArrowheads="1"/>
              </p:cNvSpPr>
              <p:nvPr/>
            </p:nvSpPr>
            <p:spPr bwMode="auto">
              <a:xfrm>
                <a:off x="6624637" y="5715458"/>
                <a:ext cx="1747838" cy="220663"/>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5722259" y="2137321"/>
              <a:ext cx="687481" cy="341345"/>
              <a:chOff x="5651823" y="1798006"/>
              <a:chExt cx="819505" cy="406897"/>
            </a:xfrm>
            <a:solidFill>
              <a:schemeClr val="accent6">
                <a:lumMod val="75000"/>
              </a:schemeClr>
            </a:solidFill>
          </p:grpSpPr>
          <p:sp>
            <p:nvSpPr>
              <p:cNvPr id="50"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0" name="Group 39"/>
            <p:cNvGrpSpPr/>
            <p:nvPr/>
          </p:nvGrpSpPr>
          <p:grpSpPr>
            <a:xfrm>
              <a:off x="6443275" y="2273858"/>
              <a:ext cx="2208563" cy="2819389"/>
              <a:chOff x="6511304" y="1960765"/>
              <a:chExt cx="2632696" cy="3360826"/>
            </a:xfrm>
          </p:grpSpPr>
          <p:sp>
            <p:nvSpPr>
              <p:cNvPr id="46"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85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3535255" y="2770904"/>
              <a:ext cx="2934370" cy="2942753"/>
              <a:chOff x="3044826" y="2553263"/>
              <a:chExt cx="3497887" cy="3507881"/>
            </a:xfrm>
          </p:grpSpPr>
          <p:sp>
            <p:nvSpPr>
              <p:cNvPr id="42"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0" rIns="93260" bIns="0" numCol="1" anchor="ctr" anchorCtr="0" compatLnSpc="1">
                <a:prstTxWarp prst="textNoShape">
                  <a:avLst/>
                </a:prstTxWarp>
              </a:bodyPr>
              <a:lstStyle/>
              <a:p>
                <a:pPr marL="0" marR="0" lvl="0" indent="0" algn="ctr" defTabSz="93255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60" name="Explosion 1 59"/>
          <p:cNvSpPr/>
          <p:nvPr/>
        </p:nvSpPr>
        <p:spPr bwMode="auto">
          <a:xfrm>
            <a:off x="353427" y="5567646"/>
            <a:ext cx="272839" cy="316523"/>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0150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1+ppt_w/2"/>
                                          </p:val>
                                        </p:tav>
                                      </p:tavLst>
                                    </p:anim>
                                    <p:anim calcmode="lin" valueType="num">
                                      <p:cBhvr additive="base">
                                        <p:cTn id="11" dur="500"/>
                                        <p:tgtEl>
                                          <p:spTgt spid="6"/>
                                        </p:tgtEl>
                                        <p:attrNameLst>
                                          <p:attrName>ppt_y</p:attrName>
                                        </p:attrNameLst>
                                      </p:cBhvr>
                                      <p:tavLst>
                                        <p:tav tm="0">
                                          <p:val>
                                            <p:strVal val="ppt_y"/>
                                          </p:val>
                                        </p:tav>
                                        <p:tav tm="100000">
                                          <p:val>
                                            <p:strVal val="ppt_y"/>
                                          </p:val>
                                        </p:tav>
                                      </p:tavLst>
                                    </p:anim>
                                    <p:set>
                                      <p:cBhvr>
                                        <p:cTn id="12" dur="1" fill="hold">
                                          <p:stCondLst>
                                            <p:cond delay="499"/>
                                          </p:stCondLst>
                                        </p:cTn>
                                        <p:tgtEl>
                                          <p:spTgt spid="6"/>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1+ppt_w/2"/>
                                          </p:val>
                                        </p:tav>
                                      </p:tavLst>
                                    </p:anim>
                                    <p:anim calcmode="lin" valueType="num">
                                      <p:cBhvr additive="base">
                                        <p:cTn id="23" dur="500"/>
                                        <p:tgtEl>
                                          <p:spTgt spid="5"/>
                                        </p:tgtEl>
                                        <p:attrNameLst>
                                          <p:attrName>ppt_y</p:attrName>
                                        </p:attrNameLst>
                                      </p:cBhvr>
                                      <p:tavLst>
                                        <p:tav tm="0">
                                          <p:val>
                                            <p:strVal val="ppt_y"/>
                                          </p:val>
                                        </p:tav>
                                        <p:tav tm="100000">
                                          <p:val>
                                            <p:strVal val="ppt_y"/>
                                          </p:val>
                                        </p:tav>
                                      </p:tavLst>
                                    </p:anim>
                                    <p:set>
                                      <p:cBhvr>
                                        <p:cTn id="24" dur="1" fill="hold">
                                          <p:stCondLst>
                                            <p:cond delay="499"/>
                                          </p:stCondLst>
                                        </p:cTn>
                                        <p:tgtEl>
                                          <p:spTgt spid="5"/>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xit" presetSubtype="2" fill="hold" nodeType="withEffect">
                                  <p:stCondLst>
                                    <p:cond delay="0"/>
                                  </p:stCondLst>
                                  <p:childTnLst>
                                    <p:anim calcmode="lin" valueType="num">
                                      <p:cBhvr additive="base">
                                        <p:cTn id="46" dur="500"/>
                                        <p:tgtEl>
                                          <p:spTgt spid="10"/>
                                        </p:tgtEl>
                                        <p:attrNameLst>
                                          <p:attrName>ppt_x</p:attrName>
                                        </p:attrNameLst>
                                      </p:cBhvr>
                                      <p:tavLst>
                                        <p:tav tm="0">
                                          <p:val>
                                            <p:strVal val="ppt_x"/>
                                          </p:val>
                                        </p:tav>
                                        <p:tav tm="100000">
                                          <p:val>
                                            <p:strVal val="1+ppt_w/2"/>
                                          </p:val>
                                        </p:tav>
                                      </p:tavLst>
                                    </p:anim>
                                    <p:anim calcmode="lin" valueType="num">
                                      <p:cBhvr additive="base">
                                        <p:cTn id="47" dur="500"/>
                                        <p:tgtEl>
                                          <p:spTgt spid="10"/>
                                        </p:tgtEl>
                                        <p:attrNameLst>
                                          <p:attrName>ppt_y</p:attrName>
                                        </p:attrNameLst>
                                      </p:cBhvr>
                                      <p:tavLst>
                                        <p:tav tm="0">
                                          <p:val>
                                            <p:strVal val="ppt_y"/>
                                          </p:val>
                                        </p:tav>
                                        <p:tav tm="100000">
                                          <p:val>
                                            <p:strVal val="ppt_y"/>
                                          </p:val>
                                        </p:tav>
                                      </p:tavLst>
                                    </p:anim>
                                    <p:set>
                                      <p:cBhvr>
                                        <p:cTn id="48" dur="1" fill="hold">
                                          <p:stCondLst>
                                            <p:cond delay="499"/>
                                          </p:stCondLst>
                                        </p:cTn>
                                        <p:tgtEl>
                                          <p:spTgt spid="10"/>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1000" fill="hold"/>
                                        <p:tgtEl>
                                          <p:spTgt spid="3">
                                            <p:txEl>
                                              <p:pRg st="3" end="3"/>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3" end="3"/>
                                            </p:txEl>
                                          </p:spTgt>
                                        </p:tgtEl>
                                        <p:attrNameLst>
                                          <p:attrName>ppt_c</p:attrName>
                                        </p:attrNameLst>
                                      </p:cBhvr>
                                      <p:to>
                                        <a:srgbClr val="F2F2F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422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1113" y="1826498"/>
            <a:ext cx="11934883" cy="4067249"/>
          </a:xfrm>
          <a:prstGeom prst="rect">
            <a:avLst/>
          </a:prstGeom>
        </p:spPr>
      </p:pic>
      <p:grpSp>
        <p:nvGrpSpPr>
          <p:cNvPr id="2" name="Group 1"/>
          <p:cNvGrpSpPr/>
          <p:nvPr/>
        </p:nvGrpSpPr>
        <p:grpSpPr>
          <a:xfrm>
            <a:off x="4531796" y="2685733"/>
            <a:ext cx="2641088" cy="2673035"/>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580274" y="2024107"/>
            <a:ext cx="4286319" cy="1938608"/>
          </a:xfrm>
          <a:prstGeom prst="rect">
            <a:avLst/>
          </a:prstGeom>
        </p:spPr>
        <p:txBody>
          <a:bodyPr wrap="square">
            <a:spAutoFit/>
          </a:bodyPr>
          <a:lstStyle/>
          <a:p>
            <a:pPr defTabSz="932597"/>
            <a:r>
              <a:rPr lang="en-US" sz="3999" kern="0" spc="-190" dirty="0">
                <a:solidFill>
                  <a:srgbClr val="FFFFFF"/>
                </a:solidFill>
              </a:rPr>
              <a:t>Visual Studio Online</a:t>
            </a:r>
            <a:endParaRPr lang="en-US" sz="1199" kern="0" dirty="0">
              <a:solidFill>
                <a:srgbClr val="FFFFFF"/>
              </a:solidFill>
            </a:endParaRPr>
          </a:p>
          <a:p>
            <a:pPr defTabSz="932597">
              <a:defRPr/>
            </a:pPr>
            <a:r>
              <a:rPr lang="en-US" sz="3999" kern="0" spc="-190" dirty="0">
                <a:solidFill>
                  <a:srgbClr val="FFFFFF"/>
                </a:solidFill>
              </a:rPr>
              <a:t>Visual Studio</a:t>
            </a:r>
          </a:p>
          <a:p>
            <a:pPr defTabSz="932597">
              <a:defRPr/>
            </a:pPr>
            <a:r>
              <a:rPr lang="en-US" sz="3999" kern="0" spc="-190" dirty="0">
                <a:solidFill>
                  <a:srgbClr val="FFFFFF"/>
                </a:solidFill>
              </a:rPr>
              <a:t>.NET</a:t>
            </a:r>
          </a:p>
        </p:txBody>
      </p:sp>
      <p:sp>
        <p:nvSpPr>
          <p:cNvPr id="4" name="Title 3"/>
          <p:cNvSpPr>
            <a:spLocks noGrp="1"/>
          </p:cNvSpPr>
          <p:nvPr>
            <p:ph type="title"/>
          </p:nvPr>
        </p:nvSpPr>
        <p:spPr/>
        <p:txBody>
          <a:bodyPr/>
          <a:lstStyle/>
          <a:p>
            <a:r>
              <a:rPr lang="en-US" sz="4799" dirty="0">
                <a:gradFill>
                  <a:gsLst>
                    <a:gs pos="20354">
                      <a:schemeClr val="bg1"/>
                    </a:gs>
                    <a:gs pos="45000">
                      <a:schemeClr val="bg1"/>
                    </a:gs>
                  </a:gsLst>
                  <a:lin ang="5400000" scaled="0"/>
                </a:gradFill>
              </a:rPr>
              <a:t>Every app  Every Developer  Every Platform</a:t>
            </a:r>
          </a:p>
        </p:txBody>
      </p:sp>
    </p:spTree>
    <p:extLst>
      <p:ext uri="{BB962C8B-B14F-4D97-AF65-F5344CB8AC3E}">
        <p14:creationId xmlns:p14="http://schemas.microsoft.com/office/powerpoint/2010/main" val="39650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challenges</a:t>
            </a:r>
            <a:endParaRPr lang="de-DE" dirty="0"/>
          </a:p>
        </p:txBody>
      </p:sp>
      <p:grpSp>
        <p:nvGrpSpPr>
          <p:cNvPr id="82" name="Group 81"/>
          <p:cNvGrpSpPr/>
          <p:nvPr/>
        </p:nvGrpSpPr>
        <p:grpSpPr>
          <a:xfrm>
            <a:off x="0" y="1414291"/>
            <a:ext cx="4088894" cy="4565870"/>
            <a:chOff x="0" y="1414291"/>
            <a:chExt cx="4088894" cy="4565870"/>
          </a:xfrm>
        </p:grpSpPr>
        <p:sp>
          <p:nvSpPr>
            <p:cNvPr id="83" name="Text Placeholder 5"/>
            <p:cNvSpPr txBox="1">
              <a:spLocks/>
            </p:cNvSpPr>
            <p:nvPr/>
          </p:nvSpPr>
          <p:spPr>
            <a:xfrm>
              <a:off x="0" y="1414291"/>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84" name="TextBox 83"/>
            <p:cNvSpPr txBox="1"/>
            <p:nvPr/>
          </p:nvSpPr>
          <p:spPr>
            <a:xfrm>
              <a:off x="1" y="5084942"/>
              <a:ext cx="4041281" cy="895219"/>
            </a:xfrm>
            <a:prstGeom prst="rect">
              <a:avLst/>
            </a:prstGeom>
            <a:noFill/>
          </p:spPr>
          <p:txBody>
            <a:bodyPr wrap="square" lIns="182880" tIns="198955" rIns="248694" bIns="248694" rtlCol="0" anchor="b">
              <a:spAutoFit/>
            </a:bodyPr>
            <a:lstStyle/>
            <a:p>
              <a:pPr defTabSz="932327">
                <a:lnSpc>
                  <a:spcPct val="90000"/>
                </a:lnSpc>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Frustration</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5" name="Group 84"/>
            <p:cNvGrpSpPr/>
            <p:nvPr/>
          </p:nvGrpSpPr>
          <p:grpSpPr>
            <a:xfrm>
              <a:off x="2027237" y="1945652"/>
              <a:ext cx="2061657" cy="4034509"/>
              <a:chOff x="7429500" y="2065338"/>
              <a:chExt cx="1879600" cy="3678237"/>
            </a:xfrm>
          </p:grpSpPr>
          <p:sp>
            <p:nvSpPr>
              <p:cNvPr id="87"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pic>
          <p:nvPicPr>
            <p:cNvPr id="86" name="Picture 85"/>
            <p:cNvPicPr>
              <a:picLocks noChangeAspect="1"/>
            </p:cNvPicPr>
            <p:nvPr/>
          </p:nvPicPr>
          <p:blipFill>
            <a:blip r:embed="rId3"/>
            <a:stretch>
              <a:fillRect/>
            </a:stretch>
          </p:blipFill>
          <p:spPr>
            <a:xfrm>
              <a:off x="1189037" y="2735262"/>
              <a:ext cx="765000" cy="990000"/>
            </a:xfrm>
            <a:prstGeom prst="rect">
              <a:avLst/>
            </a:prstGeom>
          </p:spPr>
        </p:pic>
      </p:grpSp>
      <p:grpSp>
        <p:nvGrpSpPr>
          <p:cNvPr id="145" name="Group 144"/>
          <p:cNvGrpSpPr/>
          <p:nvPr/>
        </p:nvGrpSpPr>
        <p:grpSpPr>
          <a:xfrm>
            <a:off x="4172910" y="1414291"/>
            <a:ext cx="4123192" cy="4568998"/>
            <a:chOff x="4172910" y="1414291"/>
            <a:chExt cx="4123192" cy="4568998"/>
          </a:xfrm>
        </p:grpSpPr>
        <p:sp>
          <p:nvSpPr>
            <p:cNvPr id="146" name="Text Placeholder 5"/>
            <p:cNvSpPr txBox="1">
              <a:spLocks/>
            </p:cNvSpPr>
            <p:nvPr/>
          </p:nvSpPr>
          <p:spPr>
            <a:xfrm>
              <a:off x="4172910" y="1414291"/>
              <a:ext cx="4088894" cy="4565870"/>
            </a:xfrm>
            <a:prstGeom prst="rect">
              <a:avLst/>
            </a:prstGeom>
            <a:solidFill>
              <a:srgbClr val="8D2376"/>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47" name="TextBox 146"/>
            <p:cNvSpPr txBox="1"/>
            <p:nvPr/>
          </p:nvSpPr>
          <p:spPr>
            <a:xfrm>
              <a:off x="4172910" y="5084942"/>
              <a:ext cx="4123192" cy="895219"/>
            </a:xfrm>
            <a:prstGeom prst="rect">
              <a:avLst/>
            </a:prstGeom>
            <a:noFill/>
          </p:spPr>
          <p:txBody>
            <a:bodyPr wrap="square" lIns="182880" tIns="198955" rIns="91440"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Delays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48" name="Picture 147"/>
            <p:cNvPicPr>
              <a:picLocks noChangeAspect="1"/>
            </p:cNvPicPr>
            <p:nvPr/>
          </p:nvPicPr>
          <p:blipFill>
            <a:blip r:embed="rId4"/>
            <a:stretch>
              <a:fillRect/>
            </a:stretch>
          </p:blipFill>
          <p:spPr>
            <a:xfrm>
              <a:off x="5806529" y="2057400"/>
              <a:ext cx="2176153" cy="1632115"/>
            </a:xfrm>
            <a:prstGeom prst="rect">
              <a:avLst/>
            </a:prstGeom>
          </p:spPr>
        </p:pic>
        <p:pic>
          <p:nvPicPr>
            <p:cNvPr id="149" name="Picture 148"/>
            <p:cNvPicPr>
              <a:picLocks noChangeAspect="1"/>
            </p:cNvPicPr>
            <p:nvPr/>
          </p:nvPicPr>
          <p:blipFill>
            <a:blip r:embed="rId5"/>
            <a:stretch>
              <a:fillRect/>
            </a:stretch>
          </p:blipFill>
          <p:spPr>
            <a:xfrm>
              <a:off x="6330830" y="2625429"/>
              <a:ext cx="817224" cy="854372"/>
            </a:xfrm>
            <a:prstGeom prst="rect">
              <a:avLst/>
            </a:prstGeom>
          </p:spPr>
        </p:pic>
        <p:pic>
          <p:nvPicPr>
            <p:cNvPr id="150" name="Picture 149"/>
            <p:cNvPicPr>
              <a:picLocks noChangeAspect="1"/>
            </p:cNvPicPr>
            <p:nvPr/>
          </p:nvPicPr>
          <p:blipFill>
            <a:blip r:embed="rId5"/>
            <a:stretch>
              <a:fillRect/>
            </a:stretch>
          </p:blipFill>
          <p:spPr>
            <a:xfrm>
              <a:off x="6969694" y="3367299"/>
              <a:ext cx="557080" cy="582402"/>
            </a:xfrm>
            <a:prstGeom prst="rect">
              <a:avLst/>
            </a:prstGeom>
          </p:spPr>
        </p:pic>
        <p:pic>
          <p:nvPicPr>
            <p:cNvPr id="151" name="Picture 150"/>
            <p:cNvPicPr>
              <a:picLocks noChangeAspect="1"/>
            </p:cNvPicPr>
            <p:nvPr/>
          </p:nvPicPr>
          <p:blipFill>
            <a:blip r:embed="rId6"/>
            <a:stretch>
              <a:fillRect/>
            </a:stretch>
          </p:blipFill>
          <p:spPr>
            <a:xfrm>
              <a:off x="5420781" y="5016500"/>
              <a:ext cx="2843497" cy="966789"/>
            </a:xfrm>
            <a:prstGeom prst="rect">
              <a:avLst/>
            </a:prstGeom>
          </p:spPr>
        </p:pic>
        <p:pic>
          <p:nvPicPr>
            <p:cNvPr id="152" name="Picture 151"/>
            <p:cNvPicPr>
              <a:picLocks noChangeAspect="1"/>
            </p:cNvPicPr>
            <p:nvPr/>
          </p:nvPicPr>
          <p:blipFill>
            <a:blip r:embed="rId7"/>
            <a:stretch>
              <a:fillRect/>
            </a:stretch>
          </p:blipFill>
          <p:spPr>
            <a:xfrm>
              <a:off x="5637626" y="4081251"/>
              <a:ext cx="1478619" cy="838832"/>
            </a:xfrm>
            <a:prstGeom prst="rect">
              <a:avLst/>
            </a:prstGeom>
          </p:spPr>
        </p:pic>
      </p:grpSp>
      <p:grpSp>
        <p:nvGrpSpPr>
          <p:cNvPr id="153" name="Group 152"/>
          <p:cNvGrpSpPr/>
          <p:nvPr/>
        </p:nvGrpSpPr>
        <p:grpSpPr>
          <a:xfrm>
            <a:off x="8345886" y="1414289"/>
            <a:ext cx="4484365" cy="4565870"/>
            <a:chOff x="8345886" y="1414289"/>
            <a:chExt cx="4484365" cy="4565870"/>
          </a:xfrm>
        </p:grpSpPr>
        <p:sp>
          <p:nvSpPr>
            <p:cNvPr id="154" name="Text Placeholder 5"/>
            <p:cNvSpPr txBox="1">
              <a:spLocks/>
            </p:cNvSpPr>
            <p:nvPr/>
          </p:nvSpPr>
          <p:spPr>
            <a:xfrm>
              <a:off x="8346699" y="1414289"/>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buClr>
                  <a:srgbClr val="616161"/>
                </a:buClr>
                <a:defRPr/>
              </a:pPr>
              <a:r>
                <a:rPr lang="en-US" sz="3264"/>
                <a:t> </a:t>
              </a:r>
              <a:endParaRPr lang="en-US" sz="3264" dirty="0"/>
            </a:p>
          </p:txBody>
        </p:sp>
        <p:sp>
          <p:nvSpPr>
            <p:cNvPr id="155" name="TextBox 154"/>
            <p:cNvSpPr txBox="1"/>
            <p:nvPr/>
          </p:nvSpPr>
          <p:spPr>
            <a:xfrm>
              <a:off x="8346699" y="5084940"/>
              <a:ext cx="4483552" cy="895219"/>
            </a:xfrm>
            <a:prstGeom prst="rect">
              <a:avLst/>
            </a:prstGeom>
            <a:noFill/>
          </p:spPr>
          <p:txBody>
            <a:bodyPr wrap="square" lIns="182880" tIns="198955" rIns="248694" bIns="248694" rtlCol="0">
              <a:spAutoFit/>
            </a:bodyPr>
            <a:lstStyle>
              <a:defPPr>
                <a:defRPr lang="en-US"/>
              </a:defPPr>
              <a:lvl1pPr>
                <a:lnSpc>
                  <a:spcPct val="90000"/>
                </a:lnSpc>
                <a:defRPr sz="3600">
                  <a:solidFill>
                    <a:srgbClr val="FFFFFF"/>
                  </a:solidFill>
                  <a:latin typeface="Segoe UI Light"/>
                </a:defRPr>
              </a:lvl1pPr>
            </a:lstStyle>
            <a:p>
              <a:pPr defTabSz="932327">
                <a:defRPr/>
              </a:pPr>
              <a:r>
                <a:rPr lang="en-U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Lack of insights</a:t>
              </a:r>
              <a:endParaRPr lang="es-ES" sz="3200"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156" name="Picture 155"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476312"/>
              <a:ext cx="3350813" cy="3765613"/>
            </a:xfrm>
            <a:prstGeom prst="rect">
              <a:avLst/>
            </a:prstGeom>
          </p:spPr>
        </p:pic>
        <p:grpSp>
          <p:nvGrpSpPr>
            <p:cNvPr id="157" name="Group 156"/>
            <p:cNvGrpSpPr/>
            <p:nvPr/>
          </p:nvGrpSpPr>
          <p:grpSpPr>
            <a:xfrm>
              <a:off x="10718800" y="2730500"/>
              <a:ext cx="609600" cy="838200"/>
              <a:chOff x="9537700" y="546100"/>
              <a:chExt cx="609600" cy="838200"/>
            </a:xfrm>
          </p:grpSpPr>
          <p:sp>
            <p:nvSpPr>
              <p:cNvPr id="158" name="Oval 157"/>
              <p:cNvSpPr/>
              <p:nvPr/>
            </p:nvSpPr>
            <p:spPr bwMode="auto">
              <a:xfrm>
                <a:off x="9537700" y="596900"/>
                <a:ext cx="609600" cy="609600"/>
              </a:xfrm>
              <a:prstGeom prst="ellips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Triangle 158"/>
              <p:cNvSpPr/>
              <p:nvPr/>
            </p:nvSpPr>
            <p:spPr bwMode="auto">
              <a:xfrm flipV="1">
                <a:off x="9613900" y="952500"/>
                <a:ext cx="304800" cy="431800"/>
              </a:xfrm>
              <a:prstGeom prst="rtTriangle">
                <a:avLst/>
              </a:prstGeom>
              <a:solidFill>
                <a:srgbClr val="FDAC09"/>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TextBox 159"/>
              <p:cNvSpPr txBox="1"/>
              <p:nvPr/>
            </p:nvSpPr>
            <p:spPr>
              <a:xfrm>
                <a:off x="9575800" y="546100"/>
                <a:ext cx="508000" cy="746871"/>
              </a:xfrm>
              <a:prstGeom prst="rect">
                <a:avLst/>
              </a:prstGeom>
              <a:noFill/>
            </p:spPr>
            <p:txBody>
              <a:bodyPr wrap="square" lIns="182880" tIns="146304" rIns="182880" bIns="146304" rtlCol="0">
                <a:spAutoFit/>
              </a:bodyPr>
              <a:lstStyle/>
              <a:p>
                <a:pPr defTabSz="914400">
                  <a:lnSpc>
                    <a:spcPct val="90000"/>
                  </a:lnSpc>
                  <a:spcAft>
                    <a:spcPts val="600"/>
                  </a:spcAft>
                  <a:defRPr/>
                </a:pPr>
                <a:r>
                  <a:rPr lang="en-US" sz="3200"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5270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300" fill="hold"/>
                                        <p:tgtEl>
                                          <p:spTgt spid="82"/>
                                        </p:tgtEl>
                                        <p:attrNameLst>
                                          <p:attrName>ppt_x</p:attrName>
                                        </p:attrNameLst>
                                      </p:cBhvr>
                                      <p:tavLst>
                                        <p:tav tm="0">
                                          <p:val>
                                            <p:strVal val="0-#ppt_w/2"/>
                                          </p:val>
                                        </p:tav>
                                        <p:tav tm="100000">
                                          <p:val>
                                            <p:strVal val="#ppt_x"/>
                                          </p:val>
                                        </p:tav>
                                      </p:tavLst>
                                    </p:anim>
                                    <p:anim calcmode="lin" valueType="num">
                                      <p:cBhvr additive="base">
                                        <p:cTn id="8" dur="300" fill="hold"/>
                                        <p:tgtEl>
                                          <p:spTgt spid="8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45"/>
                                        </p:tgtEl>
                                        <p:attrNameLst>
                                          <p:attrName>style.visibility</p:attrName>
                                        </p:attrNameLst>
                                      </p:cBhvr>
                                      <p:to>
                                        <p:strVal val="visible"/>
                                      </p:to>
                                    </p:set>
                                    <p:anim calcmode="lin" valueType="num">
                                      <p:cBhvr additive="base">
                                        <p:cTn id="11" dur="300" fill="hold"/>
                                        <p:tgtEl>
                                          <p:spTgt spid="145"/>
                                        </p:tgtEl>
                                        <p:attrNameLst>
                                          <p:attrName>ppt_x</p:attrName>
                                        </p:attrNameLst>
                                      </p:cBhvr>
                                      <p:tavLst>
                                        <p:tav tm="0">
                                          <p:val>
                                            <p:strVal val="#ppt_x"/>
                                          </p:val>
                                        </p:tav>
                                        <p:tav tm="100000">
                                          <p:val>
                                            <p:strVal val="#ppt_x"/>
                                          </p:val>
                                        </p:tav>
                                      </p:tavLst>
                                    </p:anim>
                                    <p:anim calcmode="lin" valueType="num">
                                      <p:cBhvr additive="base">
                                        <p:cTn id="12" dur="300" fill="hold"/>
                                        <p:tgtEl>
                                          <p:spTgt spid="145"/>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3"/>
                                        </p:tgtEl>
                                        <p:attrNameLst>
                                          <p:attrName>style.visibility</p:attrName>
                                        </p:attrNameLst>
                                      </p:cBhvr>
                                      <p:to>
                                        <p:strVal val="visible"/>
                                      </p:to>
                                    </p:set>
                                    <p:anim calcmode="lin" valueType="num">
                                      <p:cBhvr additive="base">
                                        <p:cTn id="15" dur="300" fill="hold"/>
                                        <p:tgtEl>
                                          <p:spTgt spid="153"/>
                                        </p:tgtEl>
                                        <p:attrNameLst>
                                          <p:attrName>ppt_x</p:attrName>
                                        </p:attrNameLst>
                                      </p:cBhvr>
                                      <p:tavLst>
                                        <p:tav tm="0">
                                          <p:val>
                                            <p:strVal val="1+#ppt_w/2"/>
                                          </p:val>
                                        </p:tav>
                                        <p:tav tm="100000">
                                          <p:val>
                                            <p:strVal val="#ppt_x"/>
                                          </p:val>
                                        </p:tav>
                                      </p:tavLst>
                                    </p:anim>
                                    <p:anim calcmode="lin" valueType="num">
                                      <p:cBhvr additive="base">
                                        <p:cTn id="16" dur="3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474422" y="5692512"/>
            <a:ext cx="11503110" cy="1090988"/>
          </a:xfrm>
          <a:prstGeom prst="rect">
            <a:avLst/>
          </a:prstGeom>
          <a:pattFill prst="dkUpDiag">
            <a:fgClr>
              <a:srgbClr val="FFFFFF"/>
            </a:fgClr>
            <a:bgClr>
              <a:schemeClr val="bg1">
                <a:lumMod val="95000"/>
              </a:schemeClr>
            </a:bgClr>
          </a:pattFill>
          <a:ln w="25400" cap="flat" cmpd="sng" algn="ctr">
            <a:noFill/>
            <a:prstDash val="solid"/>
            <a:headEnd type="none" w="med" len="med"/>
            <a:tailEnd type="none" w="med" len="med"/>
          </a:ln>
          <a:effectLst/>
        </p:spPr>
        <p:txBody>
          <a:bodyPr rot="0" spcFirstLastPara="0" vertOverflow="overflow" horzOverflow="overflow" vert="horz" wrap="square" lIns="243742" tIns="194994" rIns="243742" bIns="194994" numCol="1" spcCol="0" rtlCol="0" fromWordArt="0" anchor="t" anchorCtr="0" forceAA="0" compatLnSpc="1">
            <a:prstTxWarp prst="textNoShape">
              <a:avLst/>
            </a:prstTxWarp>
            <a:noAutofit/>
          </a:bodyPr>
          <a:lstStyle/>
          <a:p>
            <a:pPr marL="0" lvl="1" defTabSz="1218836" fontAlgn="base">
              <a:spcAft>
                <a:spcPct val="0"/>
              </a:spcAft>
              <a:defRPr/>
            </a:pPr>
            <a:endParaRPr lang="en-US" sz="1400" kern="0" dirty="0">
              <a:solidFill>
                <a:srgbClr val="404040">
                  <a:lumMod val="75000"/>
                  <a:lumOff val="25000"/>
                </a:srgb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dirty="0"/>
              <a:t>How Microsoft can help</a:t>
            </a:r>
          </a:p>
        </p:txBody>
      </p:sp>
      <p:sp>
        <p:nvSpPr>
          <p:cNvPr id="29" name="Rectangle 28"/>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3"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34"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35" name="Oval 34"/>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39"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40"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grpSp>
        <p:nvGrpSpPr>
          <p:cNvPr id="42" name="Group 41"/>
          <p:cNvGrpSpPr/>
          <p:nvPr/>
        </p:nvGrpSpPr>
        <p:grpSpPr>
          <a:xfrm>
            <a:off x="4413595" y="5938152"/>
            <a:ext cx="3793581" cy="822257"/>
            <a:chOff x="8209290" y="5920271"/>
            <a:chExt cx="3793581" cy="822257"/>
          </a:xfrm>
        </p:grpSpPr>
        <p:sp>
          <p:nvSpPr>
            <p:cNvPr id="43"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pPr defTabSz="932468">
                <a:defRPr/>
              </a:pPr>
              <a:endParaRPr lang="en-US" kern="0">
                <a:solidFill>
                  <a:srgbClr val="D1281C"/>
                </a:solidFill>
              </a:endParaRPr>
            </a:p>
          </p:txBody>
        </p:sp>
        <p:sp>
          <p:nvSpPr>
            <p:cNvPr id="44" name="Text Placeholder 5"/>
            <p:cNvSpPr txBox="1">
              <a:spLocks/>
            </p:cNvSpPr>
            <p:nvPr/>
          </p:nvSpPr>
          <p:spPr>
            <a:xfrm>
              <a:off x="893529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1B5CA9"/>
                  </a:solidFill>
                </a:rPr>
                <a:t>Microsoft Azure</a:t>
              </a:r>
              <a:endParaRPr lang="en-US" sz="3200" dirty="0">
                <a:solidFill>
                  <a:srgbClr val="1B5CA9"/>
                </a:solidFill>
                <a:latin typeface="Segoe UI"/>
              </a:endParaRPr>
            </a:p>
          </p:txBody>
        </p:sp>
      </p:grpSp>
      <p:grpSp>
        <p:nvGrpSpPr>
          <p:cNvPr id="45" name="Group 44"/>
          <p:cNvGrpSpPr/>
          <p:nvPr/>
        </p:nvGrpSpPr>
        <p:grpSpPr>
          <a:xfrm>
            <a:off x="8692633" y="5945534"/>
            <a:ext cx="3473742" cy="822257"/>
            <a:chOff x="546024" y="5945671"/>
            <a:chExt cx="3473742" cy="822257"/>
          </a:xfrm>
        </p:grpSpPr>
        <p:sp>
          <p:nvSpPr>
            <p:cNvPr id="46" name="Text Placeholder 5"/>
            <p:cNvSpPr txBox="1">
              <a:spLocks/>
            </p:cNvSpPr>
            <p:nvPr/>
          </p:nvSpPr>
          <p:spPr>
            <a:xfrm>
              <a:off x="1017836"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endParaRPr lang="en-US" sz="3200" dirty="0">
                <a:solidFill>
                  <a:srgbClr val="541868"/>
                </a:solidFill>
                <a:latin typeface="Segoe UI"/>
              </a:endParaRPr>
            </a:p>
          </p:txBody>
        </p:sp>
        <p:pic>
          <p:nvPicPr>
            <p:cNvPr id="47" name="Picture 46"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546024" y="5979263"/>
              <a:ext cx="637309" cy="628073"/>
            </a:xfrm>
            <a:prstGeom prst="rect">
              <a:avLst/>
            </a:prstGeom>
          </p:spPr>
        </p:pic>
      </p:grpSp>
      <p:grpSp>
        <p:nvGrpSpPr>
          <p:cNvPr id="48" name="Group 47"/>
          <p:cNvGrpSpPr/>
          <p:nvPr/>
        </p:nvGrpSpPr>
        <p:grpSpPr>
          <a:xfrm>
            <a:off x="656009" y="5756431"/>
            <a:ext cx="4997436" cy="851406"/>
            <a:chOff x="3517824" y="5755930"/>
            <a:chExt cx="4997436" cy="851406"/>
          </a:xfrm>
        </p:grpSpPr>
        <p:sp>
          <p:nvSpPr>
            <p:cNvPr id="49" name="Text Placeholder 5"/>
            <p:cNvSpPr txBox="1">
              <a:spLocks/>
            </p:cNvSpPr>
            <p:nvPr/>
          </p:nvSpPr>
          <p:spPr>
            <a:xfrm>
              <a:off x="4110196" y="5755930"/>
              <a:ext cx="4405064"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defRPr/>
              </a:pPr>
              <a:r>
                <a:rPr lang="en-US" sz="3200" dirty="0">
                  <a:solidFill>
                    <a:srgbClr val="541868"/>
                  </a:solidFill>
                </a:rPr>
                <a:t>Visual Studio</a:t>
              </a:r>
              <a:br>
                <a:rPr lang="en-US" sz="3200" dirty="0">
                  <a:solidFill>
                    <a:srgbClr val="541868"/>
                  </a:solidFill>
                </a:rPr>
              </a:br>
              <a:r>
                <a:rPr lang="en-US" sz="3200" dirty="0">
                  <a:solidFill>
                    <a:srgbClr val="541868"/>
                  </a:solidFill>
                </a:rPr>
                <a:t>Team Services</a:t>
              </a:r>
              <a:endParaRPr lang="en-US" sz="3200" dirty="0">
                <a:solidFill>
                  <a:srgbClr val="541868"/>
                </a:solidFill>
                <a:latin typeface="Segoe UI"/>
              </a:endParaRPr>
            </a:p>
          </p:txBody>
        </p:sp>
        <p:pic>
          <p:nvPicPr>
            <p:cNvPr id="50" name="Picture 49" descr="VS_Purp526_rgb.png"/>
            <p:cNvPicPr>
              <a:picLocks noChangeAspect="1"/>
            </p:cNvPicPr>
            <p:nvPr/>
          </p:nvPicPr>
          <p:blipFill rotWithShape="1">
            <a:blip r:embed="rId3">
              <a:extLst>
                <a:ext uri="{28A0092B-C50C-407E-A947-70E740481C1C}">
                  <a14:useLocalDpi xmlns:a14="http://schemas.microsoft.com/office/drawing/2010/main" val="0"/>
                </a:ext>
              </a:extLst>
            </a:blip>
            <a:srcRect l="4545" t="15020" r="75646" b="15275"/>
            <a:stretch/>
          </p:blipFill>
          <p:spPr>
            <a:xfrm>
              <a:off x="3517824" y="5979263"/>
              <a:ext cx="637309" cy="628073"/>
            </a:xfrm>
            <a:prstGeom prst="rect">
              <a:avLst/>
            </a:prstGeom>
          </p:spPr>
        </p:pic>
      </p:grpSp>
      <p:pic>
        <p:nvPicPr>
          <p:cNvPr id="54" name="Picture 53" descr="ShortenCycles.png"/>
          <p:cNvPicPr>
            <a:picLocks noChangeAspect="1"/>
          </p:cNvPicPr>
          <p:nvPr/>
        </p:nvPicPr>
        <p:blipFill rotWithShape="1">
          <a:blip r:embed="rId4">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55" name="Group 54"/>
          <p:cNvGrpSpPr/>
          <p:nvPr/>
        </p:nvGrpSpPr>
        <p:grpSpPr>
          <a:xfrm>
            <a:off x="5847540" y="1508973"/>
            <a:ext cx="802745" cy="998179"/>
            <a:chOff x="9223030" y="-2441251"/>
            <a:chExt cx="2184644" cy="3706781"/>
          </a:xfrm>
        </p:grpSpPr>
        <p:sp>
          <p:nvSpPr>
            <p:cNvPr id="56" name="Rectangle 55"/>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7" name="Rectangle 56"/>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8" name="Rectangle 57"/>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59" name="Rectangle 58"/>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0" name="Rectangle 59"/>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1" name="Rectangle 60"/>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2" name="Rectangle 61"/>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3" name="Rectangle 62"/>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4"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5" name="Rectangle 64"/>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6" name="Rectangle 65"/>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67"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8" name="Rectangle 67"/>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69" name="Rectangle 68"/>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0" name="Rectangle 69"/>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1" name="Rectangle 70"/>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2" name="Rectangle 71"/>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73" name="Rectangle 72"/>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74" name="Picture 73" descr="ProcessMachine.png"/>
          <p:cNvPicPr>
            <a:picLocks noChangeAspect="1"/>
          </p:cNvPicPr>
          <p:nvPr/>
        </p:nvPicPr>
        <p:blipFill rotWithShape="1">
          <a:blip r:embed="rId5">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11707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components</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rgbClr val="FFFFFF"/>
                      </a:gs>
                      <a:gs pos="100000">
                        <a:srgbClr val="FFFFFF"/>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505050">
                        <a:lumMod val="50000"/>
                      </a:srgbClr>
                    </a:gs>
                    <a:gs pos="30000">
                      <a:srgbClr val="505050">
                        <a:lumMod val="50000"/>
                      </a:srgbClr>
                    </a:gs>
                  </a:gsLst>
                  <a:lin ang="5400000" scaled="0"/>
                </a:gradFill>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rgbClr val="FFFFFF"/>
                    </a:gs>
                    <a:gs pos="30000">
                      <a:srgbClr val="FFFFFF"/>
                    </a:gs>
                  </a:gsLst>
                  <a:lin ang="5400000" scaled="0"/>
                </a:gradFill>
              </a:rPr>
              <a:t>OPS</a:t>
            </a:r>
          </a:p>
        </p:txBody>
      </p:sp>
    </p:spTree>
    <p:extLst>
      <p:ext uri="{BB962C8B-B14F-4D97-AF65-F5344CB8AC3E}">
        <p14:creationId xmlns:p14="http://schemas.microsoft.com/office/powerpoint/2010/main" val="785709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endParaRPr lang="de-DE"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77" name="Picture 76"/>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8" name="TextBox 77"/>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79" name="TextBox 78"/>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80" name="TextBox 79"/>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81" name="TextBox 80"/>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82" name="TextBox 81"/>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83" name="TextBox 82"/>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84" name="TextBox 83"/>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85" name="TextBox 84"/>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86" name="TextBox 85"/>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87" name="TextBox 86"/>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88"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Tree>
    <p:extLst>
      <p:ext uri="{BB962C8B-B14F-4D97-AF65-F5344CB8AC3E}">
        <p14:creationId xmlns:p14="http://schemas.microsoft.com/office/powerpoint/2010/main" val="398642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p:cTn id="15" dur="500" fill="hold"/>
                                        <p:tgtEl>
                                          <p:spTgt spid="78"/>
                                        </p:tgtEl>
                                        <p:attrNameLst>
                                          <p:attrName>ppt_w</p:attrName>
                                        </p:attrNameLst>
                                      </p:cBhvr>
                                      <p:tavLst>
                                        <p:tav tm="0">
                                          <p:val>
                                            <p:fltVal val="0"/>
                                          </p:val>
                                        </p:tav>
                                        <p:tav tm="100000">
                                          <p:val>
                                            <p:strVal val="#ppt_w"/>
                                          </p:val>
                                        </p:tav>
                                      </p:tavLst>
                                    </p:anim>
                                    <p:anim calcmode="lin" valueType="num">
                                      <p:cBhvr>
                                        <p:cTn id="16" dur="500" fill="hold"/>
                                        <p:tgtEl>
                                          <p:spTgt spid="78"/>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500" fill="hold"/>
                                        <p:tgtEl>
                                          <p:spTgt spid="82"/>
                                        </p:tgtEl>
                                        <p:attrNameLst>
                                          <p:attrName>ppt_w</p:attrName>
                                        </p:attrNameLst>
                                      </p:cBhvr>
                                      <p:tavLst>
                                        <p:tav tm="0">
                                          <p:val>
                                            <p:fltVal val="0"/>
                                          </p:val>
                                        </p:tav>
                                        <p:tav tm="100000">
                                          <p:val>
                                            <p:strVal val="#ppt_w"/>
                                          </p:val>
                                        </p:tav>
                                      </p:tavLst>
                                    </p:anim>
                                    <p:anim calcmode="lin" valueType="num">
                                      <p:cBhvr>
                                        <p:cTn id="29" dur="500" fill="hold"/>
                                        <p:tgtEl>
                                          <p:spTgt spid="82"/>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500" fill="hold"/>
                                        <p:tgtEl>
                                          <p:spTgt spid="87"/>
                                        </p:tgtEl>
                                        <p:attrNameLst>
                                          <p:attrName>ppt_w</p:attrName>
                                        </p:attrNameLst>
                                      </p:cBhvr>
                                      <p:tavLst>
                                        <p:tav tm="0">
                                          <p:val>
                                            <p:fltVal val="0"/>
                                          </p:val>
                                        </p:tav>
                                        <p:tav tm="100000">
                                          <p:val>
                                            <p:strVal val="#ppt_w"/>
                                          </p:val>
                                        </p:tav>
                                      </p:tavLst>
                                    </p:anim>
                                    <p:anim calcmode="lin" valueType="num">
                                      <p:cBhvr>
                                        <p:cTn id="38" dur="500" fill="hold"/>
                                        <p:tgtEl>
                                          <p:spTgt spid="8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90"/>
                                        </p:tgtEl>
                                        <p:attrNameLst>
                                          <p:attrName>style.visibility</p:attrName>
                                        </p:attrNameLst>
                                      </p:cBhvr>
                                      <p:to>
                                        <p:strVal val="visible"/>
                                      </p:to>
                                    </p:set>
                                    <p:anim calcmode="lin" valueType="num">
                                      <p:cBhvr>
                                        <p:cTn id="46" dur="500" fill="hold"/>
                                        <p:tgtEl>
                                          <p:spTgt spid="90"/>
                                        </p:tgtEl>
                                        <p:attrNameLst>
                                          <p:attrName>ppt_w</p:attrName>
                                        </p:attrNameLst>
                                      </p:cBhvr>
                                      <p:tavLst>
                                        <p:tav tm="0">
                                          <p:val>
                                            <p:fltVal val="0"/>
                                          </p:val>
                                        </p:tav>
                                        <p:tav tm="100000">
                                          <p:val>
                                            <p:strVal val="#ppt_w"/>
                                          </p:val>
                                        </p:tav>
                                      </p:tavLst>
                                    </p:anim>
                                    <p:anim calcmode="lin" valueType="num">
                                      <p:cBhvr>
                                        <p:cTn id="47" dur="500" fill="hold"/>
                                        <p:tgtEl>
                                          <p:spTgt spid="9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500" fill="hold"/>
                                        <p:tgtEl>
                                          <p:spTgt spid="80"/>
                                        </p:tgtEl>
                                        <p:attrNameLst>
                                          <p:attrName>ppt_w</p:attrName>
                                        </p:attrNameLst>
                                      </p:cBhvr>
                                      <p:tavLst>
                                        <p:tav tm="0">
                                          <p:val>
                                            <p:fltVal val="0"/>
                                          </p:val>
                                        </p:tav>
                                        <p:tav tm="100000">
                                          <p:val>
                                            <p:strVal val="#ppt_w"/>
                                          </p:val>
                                        </p:tav>
                                      </p:tavLst>
                                    </p:anim>
                                    <p:anim calcmode="lin" valueType="num">
                                      <p:cBhvr>
                                        <p:cTn id="55" dur="500" fill="hold"/>
                                        <p:tgtEl>
                                          <p:spTgt spid="8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77"/>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600"/>
                                        <p:tgtEl>
                                          <p:spTgt spid="74"/>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74"/>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600"/>
                                        <p:tgtEl>
                                          <p:spTgt spid="75"/>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75"/>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76"/>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p:bldP spid="86" grpId="0"/>
      <p:bldP spid="87" grpId="0"/>
      <p:bldP spid="90" grpId="0" animBg="1"/>
      <p:bldP spid="91" grpId="0" animBg="1"/>
      <p:bldP spid="92" grpId="0" animBg="1"/>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589" y="1"/>
            <a:ext cx="12434886" cy="6994524"/>
          </a:xfrm>
          <a:prstGeom prst="rect">
            <a:avLst/>
          </a:prstGeom>
          <a:solidFill>
            <a:srgbClr val="8A398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grpSp>
        <p:nvGrpSpPr>
          <p:cNvPr id="26" name="Group 25"/>
          <p:cNvGrpSpPr/>
          <p:nvPr/>
        </p:nvGrpSpPr>
        <p:grpSpPr>
          <a:xfrm>
            <a:off x="457597" y="2296064"/>
            <a:ext cx="3597584" cy="4698461"/>
            <a:chOff x="601596" y="2159539"/>
            <a:chExt cx="3597584" cy="4698461"/>
          </a:xfrm>
        </p:grpSpPr>
        <p:grpSp>
          <p:nvGrpSpPr>
            <p:cNvPr id="27" name="Group 26"/>
            <p:cNvGrpSpPr/>
            <p:nvPr/>
          </p:nvGrpSpPr>
          <p:grpSpPr>
            <a:xfrm>
              <a:off x="601596" y="2159539"/>
              <a:ext cx="3597584" cy="4698461"/>
              <a:chOff x="0" y="0"/>
              <a:chExt cx="5251131" cy="6858001"/>
            </a:xfrm>
          </p:grpSpPr>
          <p:sp>
            <p:nvSpPr>
              <p:cNvPr id="29" name="Rectangle 28"/>
              <p:cNvSpPr/>
              <p:nvPr/>
            </p:nvSpPr>
            <p:spPr bwMode="auto">
              <a:xfrm>
                <a:off x="0" y="0"/>
                <a:ext cx="5251131" cy="6857027"/>
              </a:xfrm>
              <a:prstGeom prst="rect">
                <a:avLst/>
              </a:prstGeom>
              <a:solidFill>
                <a:srgbClr val="2BB8EB"/>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a:srcRect l="-1" r="57399"/>
              <a:stretch/>
            </p:blipFill>
            <p:spPr>
              <a:xfrm>
                <a:off x="3488748" y="3064417"/>
                <a:ext cx="1762383" cy="3780883"/>
              </a:xfrm>
              <a:prstGeom prst="rect">
                <a:avLst/>
              </a:prstGeom>
              <a:ln>
                <a:noFill/>
              </a:ln>
            </p:spPr>
          </p:pic>
          <p:pic>
            <p:nvPicPr>
              <p:cNvPr id="31" name="Picture 30"/>
              <p:cNvPicPr>
                <a:picLocks noChangeAspect="1"/>
              </p:cNvPicPr>
              <p:nvPr/>
            </p:nvPicPr>
            <p:blipFill>
              <a:blip r:embed="rId3"/>
              <a:stretch>
                <a:fillRect/>
              </a:stretch>
            </p:blipFill>
            <p:spPr>
              <a:xfrm>
                <a:off x="8947" y="3077118"/>
                <a:ext cx="4056326" cy="3780883"/>
              </a:xfrm>
              <a:prstGeom prst="rect">
                <a:avLst/>
              </a:prstGeom>
              <a:ln>
                <a:noFill/>
              </a:ln>
            </p:spPr>
          </p:pic>
          <p:sp>
            <p:nvSpPr>
              <p:cNvPr id="32" name="Freeform 6"/>
              <p:cNvSpPr>
                <a:spLocks/>
              </p:cNvSpPr>
              <p:nvPr/>
            </p:nvSpPr>
            <p:spPr bwMode="auto">
              <a:xfrm>
                <a:off x="1052513" y="2244725"/>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73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sp>
            <p:nvSpPr>
              <p:cNvPr id="33" name="Freeform 7"/>
              <p:cNvSpPr>
                <a:spLocks/>
              </p:cNvSpPr>
              <p:nvPr/>
            </p:nvSpPr>
            <p:spPr bwMode="auto">
              <a:xfrm>
                <a:off x="1368425" y="2297113"/>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677324"/>
                <a:ext cx="5245099" cy="3180676"/>
              </a:xfrm>
              <a:prstGeom prst="rect">
                <a:avLst/>
              </a:prstGeom>
            </p:spPr>
          </p:pic>
        </p:grpSp>
        <p:sp>
          <p:nvSpPr>
            <p:cNvPr id="28" name="TextBox 27"/>
            <p:cNvSpPr txBox="1"/>
            <p:nvPr/>
          </p:nvSpPr>
          <p:spPr>
            <a:xfrm>
              <a:off x="601596"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spc="-30" dirty="0">
                  <a:solidFill>
                    <a:srgbClr val="FFFFFF"/>
                  </a:solidFill>
                  <a:cs typeface="Segoe UI Light"/>
                </a:rPr>
                <a:t>Greater productivity for enterprise</a:t>
              </a:r>
              <a:r>
                <a:rPr lang="en-US" sz="1600" kern="0" spc="-70" dirty="0">
                  <a:solidFill>
                    <a:srgbClr val="FFFFFF"/>
                  </a:solidFill>
                  <a:cs typeface="Segoe UI Light"/>
                </a:rPr>
                <a:t> application development and delivery</a:t>
              </a:r>
            </a:p>
          </p:txBody>
        </p:sp>
      </p:grpSp>
      <p:grpSp>
        <p:nvGrpSpPr>
          <p:cNvPr id="35" name="Group 34"/>
          <p:cNvGrpSpPr/>
          <p:nvPr/>
        </p:nvGrpSpPr>
        <p:grpSpPr>
          <a:xfrm>
            <a:off x="4423578" y="2296064"/>
            <a:ext cx="3593451" cy="4698461"/>
            <a:chOff x="4303203" y="2159539"/>
            <a:chExt cx="3593451" cy="4698461"/>
          </a:xfrm>
        </p:grpSpPr>
        <p:grpSp>
          <p:nvGrpSpPr>
            <p:cNvPr id="36" name="Group 35"/>
            <p:cNvGrpSpPr/>
            <p:nvPr/>
          </p:nvGrpSpPr>
          <p:grpSpPr>
            <a:xfrm>
              <a:off x="4307386" y="2159539"/>
              <a:ext cx="3589268" cy="4698461"/>
              <a:chOff x="7767585" y="-8701"/>
              <a:chExt cx="5251131" cy="6858000"/>
            </a:xfrm>
          </p:grpSpPr>
          <p:sp>
            <p:nvSpPr>
              <p:cNvPr id="38" name="Rectangle 37"/>
              <p:cNvSpPr/>
              <p:nvPr/>
            </p:nvSpPr>
            <p:spPr bwMode="auto">
              <a:xfrm>
                <a:off x="7767585" y="-8701"/>
                <a:ext cx="5251131" cy="6857027"/>
              </a:xfrm>
              <a:prstGeom prst="rect">
                <a:avLst/>
              </a:prstGeom>
              <a:solidFill>
                <a:srgbClr val="682A7A"/>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sp>
            <p:nvSpPr>
              <p:cNvPr id="39" name="AutoShape 8"/>
              <p:cNvSpPr>
                <a:spLocks noChangeAspect="1" noChangeArrowheads="1" noTextEdit="1"/>
              </p:cNvSpPr>
              <p:nvPr/>
            </p:nvSpPr>
            <p:spPr bwMode="auto">
              <a:xfrm>
                <a:off x="11258498" y="3055174"/>
                <a:ext cx="17287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defRPr/>
                </a:pPr>
                <a:endParaRPr lang="de-DE" kern="0">
                  <a:solidFill>
                    <a:srgbClr val="000000"/>
                  </a:solidFill>
                </a:endParaRPr>
              </a:p>
            </p:txBody>
          </p:sp>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57950" y="2879833"/>
                <a:ext cx="4470400" cy="3969466"/>
              </a:xfrm>
              <a:prstGeom prst="rect">
                <a:avLst/>
              </a:prstGeom>
            </p:spPr>
          </p:pic>
        </p:grpSp>
        <p:sp>
          <p:nvSpPr>
            <p:cNvPr id="37" name="TextBox 36"/>
            <p:cNvSpPr txBox="1"/>
            <p:nvPr/>
          </p:nvSpPr>
          <p:spPr>
            <a:xfrm>
              <a:off x="4303203" y="2159539"/>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defRPr/>
              </a:pPr>
              <a:r>
                <a:rPr lang="en-US" sz="1600" kern="0" dirty="0">
                  <a:solidFill>
                    <a:srgbClr val="FFFFFF"/>
                  </a:solidFill>
                  <a:cs typeface="Segoe UI Light"/>
                </a:rPr>
                <a:t>Plan, execute and monitor your</a:t>
              </a:r>
              <a:br>
                <a:rPr lang="en-US" sz="1600" kern="0" dirty="0">
                  <a:solidFill>
                    <a:srgbClr val="FFFFFF"/>
                  </a:solidFill>
                  <a:cs typeface="Segoe UI Light"/>
                </a:rPr>
              </a:br>
              <a:r>
                <a:rPr lang="en-US" sz="1600" kern="0" dirty="0">
                  <a:solidFill>
                    <a:srgbClr val="FFFFFF"/>
                  </a:solidFill>
                  <a:cs typeface="Segoe UI Light"/>
                </a:rPr>
                <a:t>entire quality effort, continuously</a:t>
              </a:r>
            </a:p>
          </p:txBody>
        </p:sp>
      </p:grpSp>
      <p:grpSp>
        <p:nvGrpSpPr>
          <p:cNvPr id="49" name="Group 48"/>
          <p:cNvGrpSpPr/>
          <p:nvPr/>
        </p:nvGrpSpPr>
        <p:grpSpPr>
          <a:xfrm>
            <a:off x="8385426" y="2296064"/>
            <a:ext cx="3593451" cy="4698461"/>
            <a:chOff x="8236599" y="2296064"/>
            <a:chExt cx="3593451" cy="4698461"/>
          </a:xfrm>
        </p:grpSpPr>
        <p:sp>
          <p:nvSpPr>
            <p:cNvPr id="41" name="Rectangle 40"/>
            <p:cNvSpPr/>
            <p:nvPr/>
          </p:nvSpPr>
          <p:spPr bwMode="auto">
            <a:xfrm>
              <a:off x="8247681" y="2296064"/>
              <a:ext cx="3582369" cy="4698461"/>
            </a:xfrm>
            <a:prstGeom prst="rect">
              <a:avLst/>
            </a:prstGeom>
            <a:solidFill>
              <a:srgbClr val="713782"/>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defRPr/>
              </a:pPr>
              <a:endParaRPr lang="en-US" sz="1961" kern="0" spc="-49"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651" y="4280140"/>
              <a:ext cx="2128218" cy="2064539"/>
            </a:xfrm>
            <a:prstGeom prst="rect">
              <a:avLst/>
            </a:prstGeom>
          </p:spPr>
        </p:pic>
        <p:sp>
          <p:nvSpPr>
            <p:cNvPr id="43" name="TextBox 42"/>
            <p:cNvSpPr txBox="1"/>
            <p:nvPr/>
          </p:nvSpPr>
          <p:spPr>
            <a:xfrm>
              <a:off x="8236599" y="2296064"/>
              <a:ext cx="3593451" cy="992727"/>
            </a:xfrm>
            <a:prstGeom prst="rect">
              <a:avLst/>
            </a:prstGeom>
            <a:noFill/>
          </p:spPr>
          <p:txBody>
            <a:bodyPr wrap="square" lIns="248694" tIns="198955" rIns="248694" bIns="198955" rtlCol="0">
              <a:spAutoFit/>
            </a:bodyPr>
            <a:lstStyle/>
            <a:p>
              <a:pPr algn="ctr" defTabSz="400233">
                <a:lnSpc>
                  <a:spcPct val="120000"/>
                </a:lnSpc>
                <a:buClr>
                  <a:srgbClr val="000000"/>
                </a:buClr>
              </a:pPr>
              <a:r>
                <a:rPr lang="en-US" sz="1600" dirty="0">
                  <a:solidFill>
                    <a:srgbClr val="FFFFFF"/>
                  </a:solidFill>
                  <a:cs typeface="Segoe UI Light"/>
                </a:rPr>
                <a:t>Manage complexity and close</a:t>
              </a:r>
            </a:p>
            <a:p>
              <a:pPr algn="ctr" defTabSz="400233">
                <a:lnSpc>
                  <a:spcPct val="120000"/>
                </a:lnSpc>
                <a:buClr>
                  <a:srgbClr val="000000"/>
                </a:buClr>
              </a:pPr>
              <a:r>
                <a:rPr lang="en-US" sz="1600" dirty="0">
                  <a:solidFill>
                    <a:srgbClr val="FFFFFF"/>
                  </a:solidFill>
                  <a:cs typeface="Segoe UI Light"/>
                </a:rPr>
                <a:t>the loop between Dev and Ops</a:t>
              </a:r>
            </a:p>
          </p:txBody>
        </p:sp>
      </p:grpSp>
      <p:sp>
        <p:nvSpPr>
          <p:cNvPr id="44" name="Content Placeholder 2"/>
          <p:cNvSpPr txBox="1">
            <a:spLocks/>
          </p:cNvSpPr>
          <p:nvPr/>
        </p:nvSpPr>
        <p:spPr>
          <a:xfrm>
            <a:off x="345172" y="1048990"/>
            <a:ext cx="10985633" cy="11018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4">
              <a:lnSpc>
                <a:spcPct val="130000"/>
              </a:lnSpc>
              <a:spcBef>
                <a:spcPts val="600"/>
              </a:spcBef>
              <a:buClr>
                <a:srgbClr val="000000"/>
              </a:buClr>
              <a:buSzPct val="50000"/>
              <a:buFontTx/>
              <a:buNone/>
            </a:pPr>
            <a:r>
              <a:rPr lang="en-US" sz="1400" b="1" dirty="0">
                <a:solidFill>
                  <a:srgbClr val="FFFFFF"/>
                </a:solidFill>
                <a:latin typeface="Segoe UI"/>
              </a:rPr>
              <a:t>Optimized for enterprise-class development</a:t>
            </a:r>
          </a:p>
          <a:p>
            <a:pPr marL="0" indent="0" defTabSz="914374">
              <a:lnSpc>
                <a:spcPct val="130000"/>
              </a:lnSpc>
              <a:spcBef>
                <a:spcPts val="600"/>
              </a:spcBef>
              <a:buClr>
                <a:srgbClr val="000000"/>
              </a:buClr>
              <a:buSzPct val="50000"/>
              <a:buFontTx/>
              <a:buNone/>
            </a:pPr>
            <a:r>
              <a:rPr lang="en-US" sz="1400" dirty="0">
                <a:solidFill>
                  <a:srgbClr val="FFFFFF"/>
                </a:solidFill>
                <a:latin typeface="Segoe UI"/>
              </a:rPr>
              <a:t>An integrated, end-to-end solution for teams of any size with demanding quality and scale needs.</a:t>
            </a:r>
            <a:r>
              <a:rPr lang="en-US" sz="1400" spc="-20" dirty="0">
                <a:solidFill>
                  <a:srgbClr val="FFFFFF"/>
                </a:solidFill>
                <a:latin typeface="Segoe UI"/>
              </a:rPr>
              <a:t> Take advantage</a:t>
            </a:r>
            <a:br>
              <a:rPr lang="en-US" sz="1400" spc="-20" dirty="0">
                <a:solidFill>
                  <a:srgbClr val="FFFFFF"/>
                </a:solidFill>
                <a:latin typeface="Segoe UI"/>
              </a:rPr>
            </a:br>
            <a:r>
              <a:rPr lang="en-US" sz="1400" spc="-20" dirty="0">
                <a:solidFill>
                  <a:srgbClr val="FFFFFF"/>
                </a:solidFill>
                <a:latin typeface="Segoe UI"/>
              </a:rPr>
              <a:t>of comprehensive tools and services for designing, building and managing complex </a:t>
            </a:r>
            <a:r>
              <a:rPr lang="en-US" sz="1400" dirty="0">
                <a:solidFill>
                  <a:srgbClr val="FFFFFF"/>
                </a:solidFill>
                <a:latin typeface="Segoe UI"/>
              </a:rPr>
              <a:t>enterprise solutions.</a:t>
            </a:r>
            <a:endParaRPr lang="en-US" sz="1400" b="1" dirty="0">
              <a:solidFill>
                <a:srgbClr val="FFFFFF"/>
              </a:solidFill>
              <a:latin typeface="Segoe UI"/>
              <a:cs typeface="Segoe UI Semibold" panose="020B0702040204020203" pitchFamily="34" charset="0"/>
            </a:endParaRPr>
          </a:p>
        </p:txBody>
      </p:sp>
      <p:sp>
        <p:nvSpPr>
          <p:cNvPr id="53" name="Title 50"/>
          <p:cNvSpPr>
            <a:spLocks noGrp="1"/>
          </p:cNvSpPr>
          <p:nvPr>
            <p:ph type="title"/>
          </p:nvPr>
        </p:nvSpPr>
        <p:spPr>
          <a:xfrm>
            <a:off x="274639" y="295274"/>
            <a:ext cx="11889564" cy="917575"/>
          </a:xfrm>
        </p:spPr>
        <p:txBody>
          <a:bodyPr/>
          <a:lstStyle/>
          <a:p>
            <a:r>
              <a:rPr lang="en-US" dirty="0">
                <a:solidFill>
                  <a:schemeClr val="bg1"/>
                </a:solidFill>
              </a:rPr>
              <a:t>Visual Studio Enterprise – the tool for DevOps</a:t>
            </a:r>
            <a:endParaRPr lang="de-DE" dirty="0">
              <a:solidFill>
                <a:schemeClr val="bg1"/>
              </a:solidFill>
            </a:endParaRPr>
          </a:p>
        </p:txBody>
      </p:sp>
    </p:spTree>
    <p:extLst>
      <p:ext uri="{BB962C8B-B14F-4D97-AF65-F5344CB8AC3E}">
        <p14:creationId xmlns:p14="http://schemas.microsoft.com/office/powerpoint/2010/main" val="212061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grpSp>
        <p:nvGrpSpPr>
          <p:cNvPr id="34" name="Group 33"/>
          <p:cNvGrpSpPr/>
          <p:nvPr/>
        </p:nvGrpSpPr>
        <p:grpSpPr>
          <a:xfrm>
            <a:off x="322331" y="3363153"/>
            <a:ext cx="11735561" cy="1462721"/>
            <a:chOff x="322331" y="3363153"/>
            <a:chExt cx="11735561" cy="1462721"/>
          </a:xfrm>
        </p:grpSpPr>
        <p:sp>
          <p:nvSpPr>
            <p:cNvPr id="54" name="Oval 53"/>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51"/>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7" name="Group 36"/>
            <p:cNvGrpSpPr/>
            <p:nvPr/>
          </p:nvGrpSpPr>
          <p:grpSpPr>
            <a:xfrm>
              <a:off x="322331" y="3372202"/>
              <a:ext cx="5213289" cy="1440000"/>
              <a:chOff x="322331" y="3372202"/>
              <a:chExt cx="5213289" cy="1440000"/>
            </a:xfrm>
          </p:grpSpPr>
          <p:sp>
            <p:nvSpPr>
              <p:cNvPr id="50" name="Oval 49"/>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TextBox 50"/>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48" name="Oval 47"/>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142669" y="3372180"/>
              <a:ext cx="6744187" cy="1453694"/>
              <a:chOff x="2142669" y="3372180"/>
              <a:chExt cx="6744187" cy="1453694"/>
            </a:xfrm>
          </p:grpSpPr>
          <p:sp>
            <p:nvSpPr>
              <p:cNvPr id="46" name="Oval 45"/>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TextBox 46"/>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40" name="Group 39"/>
            <p:cNvGrpSpPr/>
            <p:nvPr/>
          </p:nvGrpSpPr>
          <p:grpSpPr>
            <a:xfrm>
              <a:off x="3963007" y="3372180"/>
              <a:ext cx="6482711" cy="1440000"/>
              <a:chOff x="3963007" y="3372180"/>
              <a:chExt cx="6482711" cy="1440000"/>
            </a:xfrm>
          </p:grpSpPr>
          <p:sp>
            <p:nvSpPr>
              <p:cNvPr id="44" name="Oval 43"/>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TextBox 44"/>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41" name="Group 40"/>
            <p:cNvGrpSpPr/>
            <p:nvPr/>
          </p:nvGrpSpPr>
          <p:grpSpPr>
            <a:xfrm>
              <a:off x="5656635" y="3372180"/>
              <a:ext cx="6401257" cy="1440000"/>
              <a:chOff x="5656635" y="3372180"/>
              <a:chExt cx="6401257" cy="1440000"/>
            </a:xfrm>
          </p:grpSpPr>
          <p:sp>
            <p:nvSpPr>
              <p:cNvPr id="42" name="Oval 41"/>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TextBox 42"/>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61" name="TextBox 60"/>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62" name="TextBox 61"/>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63" name="TextBox 62"/>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5916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4800" b="0" i="0" u="none" strike="noStrike" kern="1200" cap="none" spc="-102" normalizeH="0" baseline="0" noProof="0">
                <a:ln w="3175">
                  <a:noFill/>
                </a:ln>
                <a:solidFill>
                  <a:srgbClr val="FFFFFF"/>
                </a:solidFill>
                <a:effectLst/>
                <a:uLnTx/>
                <a:uFillTx/>
                <a:latin typeface="+mj-lt"/>
                <a:ea typeface="+mn-ea"/>
                <a:cs typeface="Segoe UI" pitchFamily="34" charset="0"/>
              </a:rPr>
              <a:t>DevOps habits and practices</a:t>
            </a:r>
          </a:p>
        </p:txBody>
      </p:sp>
      <p:cxnSp>
        <p:nvCxnSpPr>
          <p:cNvPr id="6" name="Straight Connector 5"/>
          <p:cNvCxnSpPr/>
          <p:nvPr/>
        </p:nvCxnSpPr>
        <p:spPr>
          <a:xfrm flipV="1">
            <a:off x="1153218" y="2725761"/>
            <a:ext cx="0" cy="903987"/>
          </a:xfrm>
          <a:prstGeom prst="line">
            <a:avLst/>
          </a:prstGeom>
          <a:noFill/>
          <a:ln w="6350" cap="flat" cmpd="sng" algn="ctr">
            <a:solidFill>
              <a:schemeClr val="tx1"/>
            </a:solidFill>
            <a:prstDash val="solid"/>
            <a:miter lim="800000"/>
          </a:ln>
          <a:effectLst/>
        </p:spPr>
      </p:cxnSp>
      <p:cxnSp>
        <p:nvCxnSpPr>
          <p:cNvPr id="7" name="Straight Connector 6"/>
          <p:cNvCxnSpPr/>
          <p:nvPr/>
        </p:nvCxnSpPr>
        <p:spPr>
          <a:xfrm>
            <a:off x="361913" y="2725761"/>
            <a:ext cx="1728313" cy="0"/>
          </a:xfrm>
          <a:prstGeom prst="line">
            <a:avLst/>
          </a:prstGeom>
          <a:noFill/>
          <a:ln w="6350" cap="flat" cmpd="sng" algn="ctr">
            <a:solidFill>
              <a:schemeClr val="tx1"/>
            </a:solidFill>
            <a:prstDash val="solid"/>
            <a:miter lim="800000"/>
          </a:ln>
          <a:effectLst/>
        </p:spPr>
      </p:cxnSp>
      <p:sp>
        <p:nvSpPr>
          <p:cNvPr id="8" name="Rectangle 7"/>
          <p:cNvSpPr/>
          <p:nvPr/>
        </p:nvSpPr>
        <p:spPr>
          <a:xfrm flipH="1">
            <a:off x="361913" y="1409851"/>
            <a:ext cx="2253455" cy="152349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de-DE" sz="1000" b="1" i="0" u="none" strike="noStrike" kern="0" cap="none" spc="200" normalizeH="0" baseline="0" noProof="0" dirty="0">
                <a:ln>
                  <a:noFill/>
                </a:ln>
                <a:solidFill>
                  <a:srgbClr val="BADB0A"/>
                </a:solidFill>
                <a:effectLst/>
                <a:uLnTx/>
                <a:uFillTx/>
                <a:cs typeface="Arial" pitchFamily="34" charset="0"/>
              </a:rPr>
              <a:t>PLAN</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Source Control</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a:t>
            </a: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 Feedback</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Kanban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noProof="0" dirty="0">
                <a:ln>
                  <a:noFill/>
                </a:ln>
                <a:solidFill>
                  <a:srgbClr val="FFFFFF"/>
                </a:solidFill>
                <a:effectLst/>
                <a:uLnTx/>
                <a:uFillTx/>
                <a:ea typeface="Calibri" panose="020F0502020204030204" pitchFamily="34" charset="0"/>
                <a:cs typeface="Arial" panose="020B0604020202020204" pitchFamily="34" charset="0"/>
              </a:rPr>
              <a:t>Bug Tracking</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sp>
        <p:nvSpPr>
          <p:cNvPr id="9" name="Rectangle 8"/>
          <p:cNvSpPr/>
          <p:nvPr/>
        </p:nvSpPr>
        <p:spPr>
          <a:xfrm flipH="1">
            <a:off x="2124702" y="5735186"/>
            <a:ext cx="2253455" cy="33239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cxnSp>
        <p:nvCxnSpPr>
          <p:cNvPr id="11" name="Straight Connector 10"/>
          <p:cNvCxnSpPr/>
          <p:nvPr/>
        </p:nvCxnSpPr>
        <p:spPr>
          <a:xfrm flipV="1">
            <a:off x="4743490" y="3046957"/>
            <a:ext cx="0" cy="903987"/>
          </a:xfrm>
          <a:prstGeom prst="line">
            <a:avLst/>
          </a:prstGeom>
          <a:noFill/>
          <a:ln w="6350" cap="flat" cmpd="sng" algn="ctr">
            <a:solidFill>
              <a:schemeClr val="tx1"/>
            </a:solidFill>
            <a:prstDash val="solid"/>
            <a:miter lim="800000"/>
          </a:ln>
          <a:effectLst/>
        </p:spPr>
      </p:cxnSp>
      <p:cxnSp>
        <p:nvCxnSpPr>
          <p:cNvPr id="12" name="Straight Connector 11"/>
          <p:cNvCxnSpPr/>
          <p:nvPr/>
        </p:nvCxnSpPr>
        <p:spPr>
          <a:xfrm>
            <a:off x="3952185" y="3046957"/>
            <a:ext cx="1983517" cy="0"/>
          </a:xfrm>
          <a:prstGeom prst="line">
            <a:avLst/>
          </a:prstGeom>
          <a:noFill/>
          <a:ln w="6350" cap="flat" cmpd="sng" algn="ctr">
            <a:solidFill>
              <a:schemeClr val="tx1"/>
            </a:solidFill>
            <a:prstDash val="solid"/>
            <a:miter lim="800000"/>
          </a:ln>
          <a:effectLst/>
        </p:spPr>
      </p:cxnSp>
      <p:sp>
        <p:nvSpPr>
          <p:cNvPr id="13" name="Rectangle 12"/>
          <p:cNvSpPr/>
          <p:nvPr/>
        </p:nvSpPr>
        <p:spPr>
          <a:xfrm flipH="1">
            <a:off x="3875233" y="1314390"/>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TEST</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defTabSz="914400">
              <a:lnSpc>
                <a:spcPct val="130000"/>
              </a:lnSpc>
              <a:defRPr/>
            </a:pPr>
            <a:r>
              <a:rPr lang="en-US" sz="1200" kern="0" spc="-70" dirty="0">
                <a:solidFill>
                  <a:srgbClr val="FFFFFF"/>
                </a:solidFill>
                <a:ea typeface="Calibri" panose="020F0502020204030204" pitchFamily="34" charset="0"/>
                <a:cs typeface="Arial" panose="020B0604020202020204" pitchFamily="34" charset="0"/>
              </a:rPr>
              <a:t>Application Performance  Management</a:t>
            </a: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Usage Monitoring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Telemetry Collection</a:t>
            </a:r>
            <a:b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Testing in Production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Stakeholder Feedback</a:t>
            </a:r>
          </a:p>
        </p:txBody>
      </p:sp>
      <p:cxnSp>
        <p:nvCxnSpPr>
          <p:cNvPr id="15" name="Straight Connector 14"/>
          <p:cNvCxnSpPr/>
          <p:nvPr/>
        </p:nvCxnSpPr>
        <p:spPr>
          <a:xfrm>
            <a:off x="6523291" y="4275818"/>
            <a:ext cx="0" cy="903987"/>
          </a:xfrm>
          <a:prstGeom prst="line">
            <a:avLst/>
          </a:prstGeom>
          <a:noFill/>
          <a:ln w="6350" cap="flat" cmpd="sng" algn="ctr">
            <a:solidFill>
              <a:schemeClr val="tx1"/>
            </a:solidFill>
            <a:prstDash val="solid"/>
            <a:miter lim="800000"/>
          </a:ln>
          <a:effectLst/>
        </p:spPr>
      </p:cxnSp>
      <p:cxnSp>
        <p:nvCxnSpPr>
          <p:cNvPr id="16" name="Straight Connector 15"/>
          <p:cNvCxnSpPr/>
          <p:nvPr/>
        </p:nvCxnSpPr>
        <p:spPr>
          <a:xfrm flipV="1">
            <a:off x="5731986" y="5179805"/>
            <a:ext cx="1983517" cy="0"/>
          </a:xfrm>
          <a:prstGeom prst="line">
            <a:avLst/>
          </a:prstGeom>
          <a:noFill/>
          <a:ln w="6350" cap="flat" cmpd="sng" algn="ctr">
            <a:solidFill>
              <a:schemeClr val="tx1"/>
            </a:solidFill>
            <a:prstDash val="solid"/>
            <a:miter lim="800000"/>
          </a:ln>
          <a:effectLst/>
        </p:spPr>
      </p:cxnSp>
      <p:cxnSp>
        <p:nvCxnSpPr>
          <p:cNvPr id="19" name="Straight Connector 18"/>
          <p:cNvCxnSpPr/>
          <p:nvPr/>
        </p:nvCxnSpPr>
        <p:spPr>
          <a:xfrm flipV="1">
            <a:off x="8098083" y="3017927"/>
            <a:ext cx="0" cy="903987"/>
          </a:xfrm>
          <a:prstGeom prst="line">
            <a:avLst/>
          </a:prstGeom>
          <a:noFill/>
          <a:ln w="6350" cap="flat" cmpd="sng" algn="ctr">
            <a:solidFill>
              <a:schemeClr val="tx1"/>
            </a:solidFill>
            <a:prstDash val="solid"/>
            <a:miter lim="800000"/>
          </a:ln>
          <a:effectLst/>
        </p:spPr>
      </p:cxnSp>
      <p:cxnSp>
        <p:nvCxnSpPr>
          <p:cNvPr id="20" name="Straight Connector 19"/>
          <p:cNvCxnSpPr/>
          <p:nvPr/>
        </p:nvCxnSpPr>
        <p:spPr>
          <a:xfrm>
            <a:off x="7283628" y="3017927"/>
            <a:ext cx="1983517" cy="0"/>
          </a:xfrm>
          <a:prstGeom prst="line">
            <a:avLst/>
          </a:prstGeom>
          <a:noFill/>
          <a:ln w="6350" cap="flat" cmpd="sng" algn="ctr">
            <a:solidFill>
              <a:schemeClr val="tx1"/>
            </a:solidFill>
            <a:prstDash val="solid"/>
            <a:miter lim="800000"/>
          </a:ln>
          <a:effectLst/>
        </p:spPr>
      </p:cxnSp>
      <p:cxnSp>
        <p:nvCxnSpPr>
          <p:cNvPr id="23" name="Straight Connector 22"/>
          <p:cNvCxnSpPr/>
          <p:nvPr/>
        </p:nvCxnSpPr>
        <p:spPr>
          <a:xfrm>
            <a:off x="9722306" y="4171676"/>
            <a:ext cx="0" cy="903987"/>
          </a:xfrm>
          <a:prstGeom prst="line">
            <a:avLst/>
          </a:prstGeom>
          <a:noFill/>
          <a:ln w="6350" cap="flat" cmpd="sng" algn="ctr">
            <a:solidFill>
              <a:schemeClr val="tx1"/>
            </a:solidFill>
            <a:prstDash val="solid"/>
            <a:miter lim="800000"/>
          </a:ln>
          <a:effectLst/>
        </p:spPr>
      </p:cxnSp>
      <p:cxnSp>
        <p:nvCxnSpPr>
          <p:cNvPr id="24" name="Straight Connector 23"/>
          <p:cNvCxnSpPr/>
          <p:nvPr/>
        </p:nvCxnSpPr>
        <p:spPr>
          <a:xfrm>
            <a:off x="8931001" y="5075663"/>
            <a:ext cx="2499111" cy="0"/>
          </a:xfrm>
          <a:prstGeom prst="line">
            <a:avLst/>
          </a:prstGeom>
          <a:noFill/>
          <a:ln w="6350" cap="flat" cmpd="sng" algn="ctr">
            <a:solidFill>
              <a:schemeClr val="tx1"/>
            </a:solidFill>
            <a:prstDash val="solid"/>
            <a:miter lim="800000"/>
          </a:ln>
          <a:effectLst/>
        </p:spPr>
      </p:cxnSp>
      <p:cxnSp>
        <p:nvCxnSpPr>
          <p:cNvPr id="27" name="Straight Connector 26"/>
          <p:cNvCxnSpPr/>
          <p:nvPr/>
        </p:nvCxnSpPr>
        <p:spPr>
          <a:xfrm flipV="1">
            <a:off x="11320923" y="2682219"/>
            <a:ext cx="0" cy="903987"/>
          </a:xfrm>
          <a:prstGeom prst="line">
            <a:avLst/>
          </a:prstGeom>
          <a:noFill/>
          <a:ln w="6350" cap="flat" cmpd="sng" algn="ctr">
            <a:solidFill>
              <a:schemeClr val="tx1"/>
            </a:solidFill>
            <a:prstDash val="solid"/>
            <a:miter lim="800000"/>
          </a:ln>
          <a:effectLst/>
        </p:spPr>
      </p:cxnSp>
      <p:sp>
        <p:nvSpPr>
          <p:cNvPr id="28" name="Rectangle 27"/>
          <p:cNvSpPr/>
          <p:nvPr/>
        </p:nvSpPr>
        <p:spPr>
          <a:xfrm flipH="1">
            <a:off x="9861216" y="884564"/>
            <a:ext cx="2629639" cy="180972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LEARN</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70" normalizeH="0" baseline="0" noProof="0" dirty="0">
                <a:ln>
                  <a:noFill/>
                </a:ln>
                <a:solidFill>
                  <a:srgbClr val="FFFFFF"/>
                </a:solidFill>
                <a:effectLst/>
                <a:uLnTx/>
                <a:uFillTx/>
                <a:ea typeface="Calibri" panose="020F0502020204030204" pitchFamily="34" charset="0"/>
                <a:cs typeface="Arial" panose="020B0604020202020204" pitchFamily="34" charset="0"/>
              </a:rPr>
              <a:t>Application Performance Management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p:txBody>
      </p:sp>
      <p:cxnSp>
        <p:nvCxnSpPr>
          <p:cNvPr id="29" name="Straight Connector 28"/>
          <p:cNvCxnSpPr/>
          <p:nvPr/>
        </p:nvCxnSpPr>
        <p:spPr>
          <a:xfrm>
            <a:off x="9884366" y="2679060"/>
            <a:ext cx="2402431" cy="0"/>
          </a:xfrm>
          <a:prstGeom prst="line">
            <a:avLst/>
          </a:prstGeom>
          <a:noFill/>
          <a:ln w="6350" cap="flat" cmpd="sng" algn="ctr">
            <a:solidFill>
              <a:schemeClr val="tx1"/>
            </a:solidFill>
            <a:prstDash val="solid"/>
            <a:miter lim="800000"/>
          </a:ln>
          <a:effectLst/>
        </p:spPr>
      </p:cxnSp>
      <p:cxnSp>
        <p:nvCxnSpPr>
          <p:cNvPr id="31" name="Straight Connector 30"/>
          <p:cNvCxnSpPr/>
          <p:nvPr/>
        </p:nvCxnSpPr>
        <p:spPr>
          <a:xfrm>
            <a:off x="2961237" y="4486604"/>
            <a:ext cx="0" cy="903987"/>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169932" y="5390591"/>
            <a:ext cx="1684304" cy="0"/>
          </a:xfrm>
          <a:prstGeom prst="line">
            <a:avLst/>
          </a:prstGeom>
          <a:noFill/>
          <a:ln w="6350" cap="flat" cmpd="sng" algn="ctr">
            <a:solidFill>
              <a:schemeClr val="tx1"/>
            </a:solidFill>
            <a:prstDash val="solid"/>
            <a:miter lim="800000"/>
          </a:ln>
          <a:effectLst/>
        </p:spPr>
      </p:cxnSp>
      <p:sp>
        <p:nvSpPr>
          <p:cNvPr id="33" name="Rectangle 32"/>
          <p:cNvSpPr/>
          <p:nvPr/>
        </p:nvSpPr>
        <p:spPr>
          <a:xfrm flipH="1">
            <a:off x="2169932" y="5119338"/>
            <a:ext cx="2253455" cy="17635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APP</a:t>
            </a:r>
            <a:endParaRPr kumimoji="0" lang="en-US" sz="1200" b="0" i="0" u="none" strike="noStrike" kern="0" cap="none" spc="0" normalizeH="0" baseline="0" noProof="0" dirty="0">
              <a:ln>
                <a:noFill/>
              </a:ln>
              <a:solidFill>
                <a:srgbClr val="0093E2"/>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lang="en-US" sz="1200" kern="0" dirty="0">
                <a:solidFill>
                  <a:srgbClr val="FFFFFF"/>
                </a:solidFill>
                <a:ea typeface="Calibri" panose="020F0502020204030204" pitchFamily="34" charset="0"/>
                <a:cs typeface="Arial" panose="020B0604020202020204" pitchFamily="34" charset="0"/>
              </a:rPr>
              <a:t>Code Review</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Technical Debt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Integration</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Deployment</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a:t>
            </a:r>
          </a:p>
        </p:txBody>
      </p:sp>
      <p:sp>
        <p:nvSpPr>
          <p:cNvPr id="56" name="Rectangle 55"/>
          <p:cNvSpPr/>
          <p:nvPr/>
        </p:nvSpPr>
        <p:spPr>
          <a:xfrm flipH="1">
            <a:off x="5731986" y="5206504"/>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noProof="0" dirty="0">
                <a:solidFill>
                  <a:srgbClr val="BADB0A"/>
                </a:solidFill>
                <a:cs typeface="Arial" pitchFamily="34" charset="0"/>
              </a:rPr>
              <a:t>iNFRA</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Automated </a:t>
            </a:r>
            <a:r>
              <a:rPr lang="en-US" sz="1200" kern="0" dirty="0" err="1">
                <a:solidFill>
                  <a:srgbClr val="FFFFFF"/>
                </a:solidFill>
                <a:ea typeface="Calibri" panose="020F0502020204030204" pitchFamily="34" charset="0"/>
                <a:cs typeface="Arial" panose="020B0604020202020204" pitchFamily="34" charset="0"/>
              </a:rPr>
              <a:t>Enviornment</a:t>
            </a:r>
            <a:r>
              <a:rPr lang="en-US" sz="1200" kern="0" dirty="0">
                <a:solidFill>
                  <a:srgbClr val="FFFFFF"/>
                </a:solidFill>
                <a:ea typeface="Calibri" panose="020F0502020204030204" pitchFamily="34" charset="0"/>
                <a:cs typeface="Arial" panose="020B0604020202020204" pitchFamily="34" charset="0"/>
              </a:rPr>
              <a:t> De Provision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Self Service </a:t>
            </a:r>
            <a:r>
              <a:rPr lang="en-US" sz="1200" kern="0" dirty="0" err="1">
                <a:solidFill>
                  <a:srgbClr val="FFFFFF"/>
                </a:solidFill>
                <a:ea typeface="Calibri" panose="020F0502020204030204" pitchFamily="34" charset="0"/>
                <a:cs typeface="Arial" panose="020B0604020202020204" pitchFamily="34" charset="0"/>
              </a:rPr>
              <a:t>Enviornment</a:t>
            </a:r>
            <a:endParaRPr lang="en-US" sz="1200" kern="0" dirty="0">
              <a:solidFill>
                <a:srgbClr val="FFFFFF"/>
              </a:solidFill>
              <a:ea typeface="Calibri" panose="020F0502020204030204" pitchFamily="34" charset="0"/>
              <a:cs typeface="Arial" panose="020B0604020202020204" pitchFamily="34" charset="0"/>
            </a:endParaRPr>
          </a:p>
          <a:p>
            <a:pPr lvl="0" defTabSz="914400">
              <a:lnSpc>
                <a:spcPct val="130000"/>
              </a:lnSpc>
              <a:defRPr/>
            </a:pPr>
            <a:r>
              <a:rPr lang="en-US" sz="1200" kern="0" dirty="0" err="1">
                <a:solidFill>
                  <a:srgbClr val="FFFFFF"/>
                </a:solidFill>
                <a:ea typeface="Calibri" panose="020F0502020204030204" pitchFamily="34" charset="0"/>
                <a:cs typeface="Arial" panose="020B0604020202020204" pitchFamily="34" charset="0"/>
              </a:rPr>
              <a:t>Auotmated</a:t>
            </a:r>
            <a:r>
              <a:rPr lang="en-US" sz="1200" kern="0" dirty="0">
                <a:solidFill>
                  <a:srgbClr val="FFFFFF"/>
                </a:solidFill>
                <a:ea typeface="Calibri" panose="020F0502020204030204" pitchFamily="34" charset="0"/>
                <a:cs typeface="Arial" panose="020B0604020202020204" pitchFamily="34" charset="0"/>
              </a:rPr>
              <a:t> Recovery</a:t>
            </a:r>
          </a:p>
        </p:txBody>
      </p:sp>
      <p:sp>
        <p:nvSpPr>
          <p:cNvPr id="57" name="Rectangle 56"/>
          <p:cNvSpPr/>
          <p:nvPr/>
        </p:nvSpPr>
        <p:spPr>
          <a:xfrm flipH="1">
            <a:off x="7275146" y="1765419"/>
            <a:ext cx="2253455" cy="128342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sz="1000" b="1" kern="0" spc="200" dirty="0">
                <a:solidFill>
                  <a:srgbClr val="BADB0A"/>
                </a:solidFill>
                <a:cs typeface="Arial" pitchFamily="34" charset="0"/>
              </a:rPr>
              <a:t>APPROVE</a:t>
            </a:r>
            <a:endParaRPr kumimoji="0" lang="en-US" sz="1200" b="0" i="0" u="none" strike="noStrike" kern="0" cap="none" spc="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Feature flags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Code Reviews</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Testing</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Measurement</a:t>
            </a:r>
          </a:p>
        </p:txBody>
      </p:sp>
      <p:sp>
        <p:nvSpPr>
          <p:cNvPr id="58" name="Rectangle 57"/>
          <p:cNvSpPr/>
          <p:nvPr/>
        </p:nvSpPr>
        <p:spPr>
          <a:xfrm flipH="1">
            <a:off x="8931001" y="5106816"/>
            <a:ext cx="3074355" cy="248375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de-DE" sz="1000" b="1" kern="0" spc="200" dirty="0">
                <a:solidFill>
                  <a:srgbClr val="BADB0A"/>
                </a:solidFill>
                <a:cs typeface="Arial" pitchFamily="34" charset="0"/>
              </a:rPr>
              <a:t>MONITOR</a:t>
            </a:r>
            <a:endParaRPr kumimoji="0" lang="en-US" sz="1200" b="0" i="0" u="none" strike="noStrike" kern="0" cap="none" spc="-70" normalizeH="0" baseline="0" noProof="0" dirty="0">
              <a:ln>
                <a:noFill/>
              </a:ln>
              <a:solidFill>
                <a:srgbClr val="BADB0A"/>
              </a:solidFill>
              <a:effectLst/>
              <a:uLnTx/>
              <a:uFillTx/>
              <a:ea typeface="Calibri" panose="020F0502020204030204" pitchFamily="34" charset="0"/>
              <a:cs typeface="Arial" panose="020B0604020202020204" pitchFamily="34" charset="0"/>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Infrastructure as Code</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Continuous Delivery</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Release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Configuration Management </a:t>
            </a:r>
          </a:p>
          <a:p>
            <a:pPr marL="0" marR="0" lvl="0" indent="0" defTabSz="914400" eaLnBrk="1" fontAlgn="auto" latinLnBrk="0" hangingPunct="1">
              <a:lnSpc>
                <a:spcPct val="13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rPr>
              <a:t>Automated Recovery</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Testing in Production</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Usage Monitoring</a:t>
            </a:r>
          </a:p>
          <a:p>
            <a:pPr lvl="0" defTabSz="914400">
              <a:lnSpc>
                <a:spcPct val="130000"/>
              </a:lnSpc>
              <a:defRPr/>
            </a:pPr>
            <a:r>
              <a:rPr lang="en-US" sz="1200" kern="0" dirty="0">
                <a:solidFill>
                  <a:srgbClr val="FFFFFF"/>
                </a:solidFill>
                <a:ea typeface="Calibri" panose="020F0502020204030204" pitchFamily="34" charset="0"/>
                <a:cs typeface="Arial" panose="020B0604020202020204" pitchFamily="34" charset="0"/>
              </a:rPr>
              <a:t>User Telemetry</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ea typeface="Calibri" panose="020F0502020204030204" pitchFamily="34" charset="0"/>
              <a:cs typeface="Arial" panose="020B0604020202020204" pitchFamily="34" charset="0"/>
            </a:endParaRPr>
          </a:p>
        </p:txBody>
      </p:sp>
      <p:grpSp>
        <p:nvGrpSpPr>
          <p:cNvPr id="59" name="Group 58"/>
          <p:cNvGrpSpPr/>
          <p:nvPr/>
        </p:nvGrpSpPr>
        <p:grpSpPr>
          <a:xfrm>
            <a:off x="322331" y="3363153"/>
            <a:ext cx="11735561" cy="1462721"/>
            <a:chOff x="322331" y="3363153"/>
            <a:chExt cx="11735561" cy="1462721"/>
          </a:xfrm>
        </p:grpSpPr>
        <p:sp>
          <p:nvSpPr>
            <p:cNvPr id="60" name="Oval 59"/>
            <p:cNvSpPr/>
            <p:nvPr/>
          </p:nvSpPr>
          <p:spPr>
            <a:xfrm>
              <a:off x="44803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Oval 60"/>
            <p:cNvSpPr/>
            <p:nvPr/>
          </p:nvSpPr>
          <p:spPr>
            <a:xfrm>
              <a:off x="2249018" y="3363153"/>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2" name="Group 61"/>
            <p:cNvGrpSpPr/>
            <p:nvPr/>
          </p:nvGrpSpPr>
          <p:grpSpPr>
            <a:xfrm>
              <a:off x="322331" y="3372202"/>
              <a:ext cx="5213289" cy="1440000"/>
              <a:chOff x="322331" y="3372202"/>
              <a:chExt cx="5213289" cy="1440000"/>
            </a:xfrm>
          </p:grpSpPr>
          <p:sp>
            <p:nvSpPr>
              <p:cNvPr id="73" name="Oval 72"/>
              <p:cNvSpPr/>
              <p:nvPr/>
            </p:nvSpPr>
            <p:spPr>
              <a:xfrm>
                <a:off x="4095620" y="3372202"/>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TextBox 73"/>
              <p:cNvSpPr txBox="1"/>
              <p:nvPr/>
            </p:nvSpPr>
            <p:spPr>
              <a:xfrm>
                <a:off x="322331" y="3390236"/>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400" b="1" i="1" u="none" strike="noStrike" kern="800" cap="none" spc="200" normalizeH="0" baseline="0" noProof="0" dirty="0">
                    <a:ln>
                      <a:noFill/>
                    </a:ln>
                    <a:solidFill>
                      <a:srgbClr val="FFFFFF"/>
                    </a:solidFill>
                    <a:effectLst/>
                    <a:uLnTx/>
                    <a:uFillTx/>
                  </a:rPr>
                  <a:t>BACKLOG refined with LEARNING</a:t>
                </a:r>
              </a:p>
            </p:txBody>
          </p:sp>
        </p:grpSp>
        <p:sp>
          <p:nvSpPr>
            <p:cNvPr id="63" name="Oval 62"/>
            <p:cNvSpPr/>
            <p:nvPr/>
          </p:nvSpPr>
          <p:spPr>
            <a:xfrm>
              <a:off x="579832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64" name="Group 63"/>
            <p:cNvGrpSpPr/>
            <p:nvPr/>
          </p:nvGrpSpPr>
          <p:grpSpPr>
            <a:xfrm>
              <a:off x="2142669" y="3372180"/>
              <a:ext cx="6744187" cy="1453694"/>
              <a:chOff x="2142669" y="3372180"/>
              <a:chExt cx="6744187" cy="1453694"/>
            </a:xfrm>
          </p:grpSpPr>
          <p:sp>
            <p:nvSpPr>
              <p:cNvPr id="71" name="Oval 70"/>
              <p:cNvSpPr/>
              <p:nvPr/>
            </p:nvSpPr>
            <p:spPr>
              <a:xfrm>
                <a:off x="7446856" y="3385874"/>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TextBox 71"/>
              <p:cNvSpPr txBox="1"/>
              <p:nvPr/>
            </p:nvSpPr>
            <p:spPr>
              <a:xfrm>
                <a:off x="2142669" y="337218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MANAGED TECHNICAL DEBT</a:t>
                </a:r>
              </a:p>
            </p:txBody>
          </p:sp>
        </p:grpSp>
        <p:grpSp>
          <p:nvGrpSpPr>
            <p:cNvPr id="65" name="Group 64"/>
            <p:cNvGrpSpPr/>
            <p:nvPr/>
          </p:nvGrpSpPr>
          <p:grpSpPr>
            <a:xfrm>
              <a:off x="3963007" y="3372180"/>
              <a:ext cx="6482711" cy="1440000"/>
              <a:chOff x="3963007" y="3372180"/>
              <a:chExt cx="6482711" cy="1440000"/>
            </a:xfrm>
          </p:grpSpPr>
          <p:sp>
            <p:nvSpPr>
              <p:cNvPr id="69" name="Oval 68"/>
              <p:cNvSpPr/>
              <p:nvPr/>
            </p:nvSpPr>
            <p:spPr>
              <a:xfrm>
                <a:off x="9005718"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TextBox 69"/>
              <p:cNvSpPr txBox="1"/>
              <p:nvPr/>
            </p:nvSpPr>
            <p:spPr>
              <a:xfrm>
                <a:off x="3963007" y="3405050"/>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130" normalizeH="0" baseline="0" noProof="0" dirty="0">
                    <a:ln>
                      <a:noFill/>
                    </a:ln>
                    <a:solidFill>
                      <a:srgbClr val="FFFFFF"/>
                    </a:solidFill>
                    <a:effectLst/>
                    <a:uLnTx/>
                    <a:uFillTx/>
                  </a:rPr>
                  <a:t>PRODUCTION</a:t>
                </a:r>
                <a:br>
                  <a:rPr kumimoji="0" lang="en-US" sz="1300" b="1" i="1" u="none" strike="noStrike" kern="800" cap="none" spc="13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 </a:t>
                </a:r>
                <a:r>
                  <a:rPr kumimoji="0" lang="en-US" sz="1300" b="1" i="1" u="none" strike="noStrike" kern="800" cap="none" spc="200" normalizeH="0" baseline="0" noProof="0" dirty="0">
                    <a:ln>
                      <a:noFill/>
                    </a:ln>
                    <a:solidFill>
                      <a:srgbClr val="FFFFFF"/>
                    </a:solidFill>
                    <a:effectLst/>
                    <a:uLnTx/>
                    <a:uFillTx/>
                  </a:rPr>
                  <a:t>FIRST MINDSET</a:t>
                </a:r>
              </a:p>
            </p:txBody>
          </p:sp>
        </p:grpSp>
        <p:grpSp>
          <p:nvGrpSpPr>
            <p:cNvPr id="66" name="Group 65"/>
            <p:cNvGrpSpPr/>
            <p:nvPr/>
          </p:nvGrpSpPr>
          <p:grpSpPr>
            <a:xfrm>
              <a:off x="5656635" y="3372180"/>
              <a:ext cx="6401257" cy="1440000"/>
              <a:chOff x="5656635" y="3372180"/>
              <a:chExt cx="6401257" cy="1440000"/>
            </a:xfrm>
          </p:grpSpPr>
          <p:sp>
            <p:nvSpPr>
              <p:cNvPr id="67" name="Oval 66"/>
              <p:cNvSpPr/>
              <p:nvPr/>
            </p:nvSpPr>
            <p:spPr>
              <a:xfrm>
                <a:off x="10617892" y="3372180"/>
                <a:ext cx="1440000" cy="1440000"/>
              </a:xfrm>
              <a:prstGeom prst="ellipse">
                <a:avLst/>
              </a:prstGeom>
              <a:solidFill>
                <a:srgbClr val="4CC8F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TextBox 67"/>
              <p:cNvSpPr txBox="1"/>
              <p:nvPr/>
            </p:nvSpPr>
            <p:spPr>
              <a:xfrm>
                <a:off x="5656635" y="3385874"/>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INFRA-STRUCTURE</a:t>
                </a:r>
                <a:br>
                  <a:rPr kumimoji="0" lang="en-US" sz="1300" b="1" i="1" u="none" strike="noStrike" kern="800" cap="none" spc="200" normalizeH="0" baseline="0" noProof="0" dirty="0">
                    <a:ln>
                      <a:noFill/>
                    </a:ln>
                    <a:solidFill>
                      <a:srgbClr val="FFFFFF"/>
                    </a:solidFill>
                    <a:effectLst/>
                    <a:uLnTx/>
                    <a:uFillTx/>
                  </a:rPr>
                </a:br>
                <a:r>
                  <a:rPr kumimoji="0" lang="en-US" sz="1300" b="1" i="1" u="none" strike="noStrike" kern="800" cap="none" spc="140" normalizeH="0" baseline="0" noProof="0" dirty="0">
                    <a:ln>
                      <a:noFill/>
                    </a:ln>
                    <a:solidFill>
                      <a:srgbClr val="FFFFFF"/>
                    </a:solidFill>
                    <a:effectLst/>
                    <a:uLnTx/>
                    <a:uFillTx/>
                  </a:rPr>
                  <a:t>is a FLEXIBLE </a:t>
                </a:r>
                <a:r>
                  <a:rPr kumimoji="0" lang="en-US" sz="1300" b="1" i="1" u="none" strike="noStrike" kern="800" cap="none" spc="200" normalizeH="0" baseline="0" noProof="0" dirty="0">
                    <a:ln>
                      <a:noFill/>
                    </a:ln>
                    <a:solidFill>
                      <a:srgbClr val="FFFFFF"/>
                    </a:solidFill>
                    <a:effectLst/>
                    <a:uLnTx/>
                    <a:uFillTx/>
                  </a:rPr>
                  <a:t>RESOURCE</a:t>
                </a:r>
              </a:p>
            </p:txBody>
          </p:sp>
        </p:grpSp>
      </p:grpSp>
      <p:sp>
        <p:nvSpPr>
          <p:cNvPr id="75" name="TextBox 74"/>
          <p:cNvSpPr txBox="1"/>
          <p:nvPr/>
        </p:nvSpPr>
        <p:spPr>
          <a:xfrm>
            <a:off x="7331177" y="3363153"/>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300" b="1" i="1" u="none" strike="noStrike" kern="800" cap="none" spc="200" normalizeH="0" baseline="0" noProof="0" dirty="0">
                <a:ln>
                  <a:noFill/>
                </a:ln>
                <a:solidFill>
                  <a:srgbClr val="FFFFFF"/>
                </a:solidFill>
                <a:effectLst/>
                <a:uLnTx/>
                <a:uFillTx/>
              </a:rPr>
              <a:t>TEAM</a:t>
            </a:r>
            <a:r>
              <a:rPr kumimoji="0" lang="en-US" sz="1300" b="1" i="1" u="none" strike="noStrike" kern="800" cap="none" spc="200" normalizeH="0" noProof="0" dirty="0">
                <a:ln>
                  <a:noFill/>
                </a:ln>
                <a:solidFill>
                  <a:srgbClr val="FFFFFF"/>
                </a:solidFill>
                <a:effectLst/>
                <a:uLnTx/>
                <a:uFillTx/>
              </a:rPr>
              <a:t> AUTONOMY &amp; ENTERPRISE ALIGNMENT</a:t>
            </a:r>
            <a:endParaRPr kumimoji="0" lang="en-US" sz="1300" b="1" i="1" u="none" strike="noStrike" kern="800" cap="none" spc="200" normalizeH="0" baseline="0" noProof="0" dirty="0">
              <a:ln>
                <a:noFill/>
              </a:ln>
              <a:solidFill>
                <a:srgbClr val="FFFFFF"/>
              </a:solidFill>
              <a:effectLst/>
              <a:uLnTx/>
              <a:uFillTx/>
            </a:endParaRPr>
          </a:p>
        </p:txBody>
      </p:sp>
      <p:sp>
        <p:nvSpPr>
          <p:cNvPr id="76" name="TextBox 75"/>
          <p:cNvSpPr txBox="1"/>
          <p:nvPr/>
        </p:nvSpPr>
        <p:spPr>
          <a:xfrm>
            <a:off x="8878903" y="3340432"/>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dirty="0">
                <a:solidFill>
                  <a:srgbClr val="FFFFFF"/>
                </a:solidFill>
              </a:rPr>
              <a:t>EVIDENCE gathered in PRODUCTION</a:t>
            </a:r>
            <a:endParaRPr kumimoji="0" lang="en-US" sz="1300" b="1" i="1" u="none" strike="noStrike" kern="800" cap="none" spc="200" normalizeH="0" baseline="0" noProof="0" dirty="0">
              <a:ln>
                <a:noFill/>
              </a:ln>
              <a:solidFill>
                <a:srgbClr val="FFFFFF"/>
              </a:solidFill>
              <a:effectLst/>
              <a:uLnTx/>
              <a:uFillTx/>
            </a:endParaRPr>
          </a:p>
        </p:txBody>
      </p:sp>
      <p:sp>
        <p:nvSpPr>
          <p:cNvPr id="77" name="TextBox 76"/>
          <p:cNvSpPr txBox="1"/>
          <p:nvPr/>
        </p:nvSpPr>
        <p:spPr>
          <a:xfrm>
            <a:off x="10515194" y="3324391"/>
            <a:ext cx="1723386" cy="1349873"/>
          </a:xfrm>
          <a:prstGeom prst="rect">
            <a:avLst/>
          </a:prstGeom>
        </p:spPr>
        <p:txBody>
          <a:bodyPr wrap="square" rtlCol="0" anchor="ctr">
            <a:no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sz="1300" b="1" i="1" kern="800" spc="200" noProof="0" dirty="0">
                <a:solidFill>
                  <a:srgbClr val="FFFFFF"/>
                </a:solidFill>
              </a:rPr>
              <a:t>FLOW OF CUSTOMER VALUE</a:t>
            </a:r>
            <a:endParaRPr kumimoji="0" lang="en-US" sz="1300" b="1" i="1" u="none" strike="noStrike" kern="800" cap="none" spc="20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647544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31084FF4-C6C7-469E-B11D-A1779D6278C6}" vid="{548CB2A8-500E-4ADC-8902-CF6831EAADC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2FEFA09D-FED8-4927-9234-845913F09527}"/>
    </a:ext>
  </a:extLst>
</a:theme>
</file>

<file path=ppt/theme/theme3.xml><?xml version="1.0" encoding="utf-8"?>
<a:theme xmlns:a="http://schemas.openxmlformats.org/drawingml/2006/main" name="2_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A8563D41-0C0F-40EA-9DB3-FF08B2E6E1EA}" vid="{751B351F-61D3-47CA-8C68-BB3586B7C480}"/>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6.xml><?xml version="1.0" encoding="utf-8"?>
<a:theme xmlns:a="http://schemas.openxmlformats.org/drawingml/2006/main" name="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8FD29E5FFA49805C66C8261AA928" ma:contentTypeVersion="5" ma:contentTypeDescription="Create a new document." ma:contentTypeScope="" ma:versionID="70fcd3286c5a81801ac200db3dfcee88">
  <xsd:schema xmlns:xsd="http://www.w3.org/2001/XMLSchema" xmlns:xs="http://www.w3.org/2001/XMLSchema" xmlns:p="http://schemas.microsoft.com/office/2006/metadata/properties" xmlns:ns1="http://schemas.microsoft.com/sharepoint/v3" xmlns:ns3="f9daf949-4c21-42d7-abd9-58188759ed59" targetNamespace="http://schemas.microsoft.com/office/2006/metadata/properties" ma:root="true" ma:fieldsID="156fcb63ed65d3a44b23ea46e6228f4f" ns1:_="" ns3:_="">
    <xsd:import namespace="http://schemas.microsoft.com/sharepoint/v3"/>
    <xsd:import namespace="f9daf949-4c21-42d7-abd9-58188759ed59"/>
    <xsd:element name="properties">
      <xsd:complexType>
        <xsd:sequence>
          <xsd:element name="documentManagement">
            <xsd:complexType>
              <xsd:all>
                <xsd:element ref="ns3:SharedWithUsers" minOccurs="0"/>
                <xsd:element ref="ns3:SharedWithDetails" minOccurs="0"/>
                <xsd:element ref="ns3:SharingHintHash"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daf949-4c21-42d7-abd9-58188759ed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f9daf949-4c21-42d7-abd9-58188759ed59"/>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0B1FCD0F-3337-4570-88BF-1BBF333FB1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daf949-4c21-42d7-abd9-58188759e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S4_Q1_FY16_Light_Template</Template>
  <TotalTime>4689</TotalTime>
  <Words>2436</Words>
  <Application>Microsoft Office PowerPoint</Application>
  <PresentationFormat>Custom</PresentationFormat>
  <Paragraphs>375</Paragraphs>
  <Slides>16</Slides>
  <Notes>16</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16</vt:i4>
      </vt:variant>
    </vt:vector>
  </HeadingPairs>
  <TitlesOfParts>
    <vt:vector size="37" baseType="lpstr">
      <vt:lpstr>ＭＳ Ｐゴシック</vt:lpstr>
      <vt:lpstr>Arial</vt:lpstr>
      <vt:lpstr>Calibri</vt:lpstr>
      <vt:lpstr>Cambria</vt:lpstr>
      <vt:lpstr>Consolas</vt:lpstr>
      <vt:lpstr>ＭＳ 明朝</vt:lpstr>
      <vt:lpstr>Segoe Pro</vt:lpstr>
      <vt:lpstr>Segoe UI</vt:lpstr>
      <vt:lpstr>Segoe UI Light</vt:lpstr>
      <vt:lpstr>Segoe UI Semibold</vt:lpstr>
      <vt:lpstr>Segoe UI Semilight</vt:lpstr>
      <vt:lpstr>Times New Roman</vt:lpstr>
      <vt:lpstr>Wingdings</vt:lpstr>
      <vt:lpstr>5-30664_S4_Q1_FY16_Light_Template</vt:lpstr>
      <vt:lpstr>1_5-30664_S4_Q1_FY16_Light_Template</vt:lpstr>
      <vt:lpstr>2_5-30664_S4_Q1_FY16_Light_Template</vt:lpstr>
      <vt:lpstr>2_MSVID_White_16x9_2012-08-18</vt:lpstr>
      <vt:lpstr>1_5-30712_S4_Q3_FY16_Dark_Template</vt:lpstr>
      <vt:lpstr>3_MSVID_White_16x9_2012-08-18</vt:lpstr>
      <vt:lpstr>4_MSVID_White_16x9_2012-08-18</vt:lpstr>
      <vt:lpstr>5_MSVID_White_16x9_2012-08-18</vt:lpstr>
      <vt:lpstr>10 steps to DevOps Part 6: Integrated testing / technical debt management   </vt:lpstr>
      <vt:lpstr>Every app  Every Developer  Every Platform</vt:lpstr>
      <vt:lpstr>Software delivery challenges</vt:lpstr>
      <vt:lpstr>How Microsoft can help</vt:lpstr>
      <vt:lpstr>DevOps: the three components</vt:lpstr>
      <vt:lpstr>DevOps</vt:lpstr>
      <vt:lpstr>Visual Studio Enterprise – the tool for DevOps</vt:lpstr>
      <vt:lpstr>PowerPoint Presentation</vt:lpstr>
      <vt:lpstr>PowerPoint Presentation</vt:lpstr>
      <vt:lpstr>Dev Ops Skill Katas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 DevOps Culture with Visual Studio Enterprise</dc:title>
  <dc:subject>S4 Solutions Specialist Summit</dc:subject>
  <dc:creator>Shows</dc:creator>
  <cp:keywords>S4 Solutions Specialist Summit</cp:keywords>
  <dc:description>Template: Mitchell Derrey, Silver Fox Productions
Formatting: 
Audience Type:</dc:description>
  <cp:lastModifiedBy>James Tramel</cp:lastModifiedBy>
  <cp:revision>85</cp:revision>
  <dcterms:created xsi:type="dcterms:W3CDTF">2015-07-26T21:41:15Z</dcterms:created>
  <dcterms:modified xsi:type="dcterms:W3CDTF">2016-11-14T13:53:22Z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183;#Hyatt Regency Bellevue|2e1bad98-48c3-407f-8203-258b1eb26eb9</vt:lpwstr>
  </property>
  <property fmtid="{D5CDD505-2E9C-101B-9397-08002B2CF9AE}" pid="6" name="Track">
    <vt:lpwstr/>
  </property>
  <property fmtid="{D5CDD505-2E9C-101B-9397-08002B2CF9AE}" pid="7" name="Event Location">
    <vt:lpwstr>30;#Bellevue|123dcbfb-36f6-4493-90d9-6b60fd95daf2</vt:lpwstr>
  </property>
  <property fmtid="{D5CDD505-2E9C-101B-9397-08002B2CF9AE}" pid="8" name="Campaign">
    <vt:lpwstr/>
  </property>
  <property fmtid="{D5CDD505-2E9C-101B-9397-08002B2CF9AE}" pid="9" name="IsMyDocuments">
    <vt:bool>true</vt:bool>
  </property>
  <property fmtid="{D5CDD505-2E9C-101B-9397-08002B2CF9AE}" pid="10" name="Audience1">
    <vt:lpwstr/>
  </property>
  <property fmtid="{D5CDD505-2E9C-101B-9397-08002B2CF9AE}" pid="11" name="Event Name">
    <vt:lpwstr>182;#Solution Specialist Sales Summit|66567d53-d3fe-4f1b-8582-d9689d0afd92</vt:lpwstr>
  </property>
  <property fmtid="{D5CDD505-2E9C-101B-9397-08002B2CF9AE}" pid="12" name="ContentTypeId">
    <vt:lpwstr>0x010100E7368FD29E5FFA49805C66C8261AA928</vt:lpwstr>
  </property>
  <property fmtid="{D5CDD505-2E9C-101B-9397-08002B2CF9AE}" pid="13" name="TaxKeyword">
    <vt:lpwstr>167;#S4 Solutions Specialist Summit|d9b60951-340d-42d0-8bd2-e03149d04f07</vt:lpwstr>
  </property>
  <property fmtid="{D5CDD505-2E9C-101B-9397-08002B2CF9AE}" pid="14" name="TaxCatchAll">
    <vt:lpwstr>167;#S4 Solutions Specialist Summit</vt:lpwstr>
  </property>
  <property fmtid="{D5CDD505-2E9C-101B-9397-08002B2CF9AE}" pid="15" name="TaxKeywordTaxHTField">
    <vt:lpwstr>S4 Solutions Specialist Summit|d9b60951-340d-42d0-8bd2-e03149d04f07</vt:lpwstr>
  </property>
</Properties>
</file>